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90"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AE139B-353B-428C-8A42-C7F6537C3A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xmlns="" id="{670D8B69-3786-4BDB-B761-161C976F9E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xmlns="" id="{38027E02-B093-4D21-867D-E2984C715C95}"/>
              </a:ext>
            </a:extLst>
          </p:cNvPr>
          <p:cNvSpPr>
            <a:spLocks noGrp="1"/>
          </p:cNvSpPr>
          <p:nvPr>
            <p:ph type="dt" sz="half" idx="10"/>
          </p:nvPr>
        </p:nvSpPr>
        <p:spPr/>
        <p:txBody>
          <a:bodyPr/>
          <a:lstStyle/>
          <a:p>
            <a:fld id="{8EEA75B7-78A9-4D85-B7C1-284FCC0551F8}" type="datetimeFigureOut">
              <a:rPr lang="en-NZ" smtClean="0"/>
              <a:t>15/08/2019</a:t>
            </a:fld>
            <a:endParaRPr lang="en-NZ"/>
          </a:p>
        </p:txBody>
      </p:sp>
      <p:sp>
        <p:nvSpPr>
          <p:cNvPr id="5" name="Footer Placeholder 4">
            <a:extLst>
              <a:ext uri="{FF2B5EF4-FFF2-40B4-BE49-F238E27FC236}">
                <a16:creationId xmlns:a16="http://schemas.microsoft.com/office/drawing/2014/main" xmlns="" id="{497D7FD4-A913-452E-B3A8-46E374E192FD}"/>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xmlns="" id="{A967C190-CCCD-4CD8-A635-1C71089EF323}"/>
              </a:ext>
            </a:extLst>
          </p:cNvPr>
          <p:cNvSpPr>
            <a:spLocks noGrp="1"/>
          </p:cNvSpPr>
          <p:nvPr>
            <p:ph type="sldNum" sz="quarter" idx="12"/>
          </p:nvPr>
        </p:nvSpPr>
        <p:spPr/>
        <p:txBody>
          <a:bodyPr/>
          <a:lstStyle/>
          <a:p>
            <a:fld id="{2ABFFEC6-D200-4748-B924-9D4EBA2E8083}" type="slidenum">
              <a:rPr lang="en-NZ" smtClean="0"/>
              <a:t>‹#›</a:t>
            </a:fld>
            <a:endParaRPr lang="en-NZ"/>
          </a:p>
        </p:txBody>
      </p:sp>
    </p:spTree>
    <p:extLst>
      <p:ext uri="{BB962C8B-B14F-4D97-AF65-F5344CB8AC3E}">
        <p14:creationId xmlns:p14="http://schemas.microsoft.com/office/powerpoint/2010/main" val="301307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EBF295-2C44-49A3-A339-A802F00F7040}"/>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xmlns="" id="{5B22EFC4-2868-4AB6-9D26-7470448078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xmlns="" id="{C43A83E9-A23F-4C03-B4B0-09A3B7704A22}"/>
              </a:ext>
            </a:extLst>
          </p:cNvPr>
          <p:cNvSpPr>
            <a:spLocks noGrp="1"/>
          </p:cNvSpPr>
          <p:nvPr>
            <p:ph type="dt" sz="half" idx="10"/>
          </p:nvPr>
        </p:nvSpPr>
        <p:spPr/>
        <p:txBody>
          <a:bodyPr/>
          <a:lstStyle/>
          <a:p>
            <a:fld id="{8EEA75B7-78A9-4D85-B7C1-284FCC0551F8}" type="datetimeFigureOut">
              <a:rPr lang="en-NZ" smtClean="0"/>
              <a:t>15/08/2019</a:t>
            </a:fld>
            <a:endParaRPr lang="en-NZ"/>
          </a:p>
        </p:txBody>
      </p:sp>
      <p:sp>
        <p:nvSpPr>
          <p:cNvPr id="5" name="Footer Placeholder 4">
            <a:extLst>
              <a:ext uri="{FF2B5EF4-FFF2-40B4-BE49-F238E27FC236}">
                <a16:creationId xmlns:a16="http://schemas.microsoft.com/office/drawing/2014/main" xmlns="" id="{D34863EC-13BA-43A5-A0EE-333A1E70EAF0}"/>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xmlns="" id="{DC1E8962-6E24-434D-8A74-BA73A239A4E3}"/>
              </a:ext>
            </a:extLst>
          </p:cNvPr>
          <p:cNvSpPr>
            <a:spLocks noGrp="1"/>
          </p:cNvSpPr>
          <p:nvPr>
            <p:ph type="sldNum" sz="quarter" idx="12"/>
          </p:nvPr>
        </p:nvSpPr>
        <p:spPr/>
        <p:txBody>
          <a:bodyPr/>
          <a:lstStyle/>
          <a:p>
            <a:fld id="{2ABFFEC6-D200-4748-B924-9D4EBA2E8083}" type="slidenum">
              <a:rPr lang="en-NZ" smtClean="0"/>
              <a:t>‹#›</a:t>
            </a:fld>
            <a:endParaRPr lang="en-NZ"/>
          </a:p>
        </p:txBody>
      </p:sp>
    </p:spTree>
    <p:extLst>
      <p:ext uri="{BB962C8B-B14F-4D97-AF65-F5344CB8AC3E}">
        <p14:creationId xmlns:p14="http://schemas.microsoft.com/office/powerpoint/2010/main" val="1926421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10AEF8F9-D990-48FF-AF78-293FC38436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xmlns="" id="{7A18D8A7-8CD4-4505-BE89-0194E7AA39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xmlns="" id="{72CEEEFF-269D-4483-A584-0FE213107FC2}"/>
              </a:ext>
            </a:extLst>
          </p:cNvPr>
          <p:cNvSpPr>
            <a:spLocks noGrp="1"/>
          </p:cNvSpPr>
          <p:nvPr>
            <p:ph type="dt" sz="half" idx="10"/>
          </p:nvPr>
        </p:nvSpPr>
        <p:spPr/>
        <p:txBody>
          <a:bodyPr/>
          <a:lstStyle/>
          <a:p>
            <a:fld id="{8EEA75B7-78A9-4D85-B7C1-284FCC0551F8}" type="datetimeFigureOut">
              <a:rPr lang="en-NZ" smtClean="0"/>
              <a:t>15/08/2019</a:t>
            </a:fld>
            <a:endParaRPr lang="en-NZ"/>
          </a:p>
        </p:txBody>
      </p:sp>
      <p:sp>
        <p:nvSpPr>
          <p:cNvPr id="5" name="Footer Placeholder 4">
            <a:extLst>
              <a:ext uri="{FF2B5EF4-FFF2-40B4-BE49-F238E27FC236}">
                <a16:creationId xmlns:a16="http://schemas.microsoft.com/office/drawing/2014/main" xmlns="" id="{044FA66C-2C69-4C1B-99CD-4A83F3C467DB}"/>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xmlns="" id="{232F9B74-2724-4ADD-A285-BF0D119F2F93}"/>
              </a:ext>
            </a:extLst>
          </p:cNvPr>
          <p:cNvSpPr>
            <a:spLocks noGrp="1"/>
          </p:cNvSpPr>
          <p:nvPr>
            <p:ph type="sldNum" sz="quarter" idx="12"/>
          </p:nvPr>
        </p:nvSpPr>
        <p:spPr/>
        <p:txBody>
          <a:bodyPr/>
          <a:lstStyle/>
          <a:p>
            <a:fld id="{2ABFFEC6-D200-4748-B924-9D4EBA2E8083}" type="slidenum">
              <a:rPr lang="en-NZ" smtClean="0"/>
              <a:t>‹#›</a:t>
            </a:fld>
            <a:endParaRPr lang="en-NZ"/>
          </a:p>
        </p:txBody>
      </p:sp>
    </p:spTree>
    <p:extLst>
      <p:ext uri="{BB962C8B-B14F-4D97-AF65-F5344CB8AC3E}">
        <p14:creationId xmlns:p14="http://schemas.microsoft.com/office/powerpoint/2010/main" val="2049264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2B0B0D-47A3-4212-A6A0-68E85E513EA2}"/>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xmlns="" id="{6B4F3CB8-7F77-4CE2-9A7B-E509A86D0E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xmlns="" id="{957F9D36-DB58-45A1-9C19-69CADDF953C5}"/>
              </a:ext>
            </a:extLst>
          </p:cNvPr>
          <p:cNvSpPr>
            <a:spLocks noGrp="1"/>
          </p:cNvSpPr>
          <p:nvPr>
            <p:ph type="dt" sz="half" idx="10"/>
          </p:nvPr>
        </p:nvSpPr>
        <p:spPr/>
        <p:txBody>
          <a:bodyPr/>
          <a:lstStyle/>
          <a:p>
            <a:fld id="{8EEA75B7-78A9-4D85-B7C1-284FCC0551F8}" type="datetimeFigureOut">
              <a:rPr lang="en-NZ" smtClean="0"/>
              <a:t>15/08/2019</a:t>
            </a:fld>
            <a:endParaRPr lang="en-NZ"/>
          </a:p>
        </p:txBody>
      </p:sp>
      <p:sp>
        <p:nvSpPr>
          <p:cNvPr id="5" name="Footer Placeholder 4">
            <a:extLst>
              <a:ext uri="{FF2B5EF4-FFF2-40B4-BE49-F238E27FC236}">
                <a16:creationId xmlns:a16="http://schemas.microsoft.com/office/drawing/2014/main" xmlns="" id="{9E5694F6-602C-4E47-8985-E50BB4BC8017}"/>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xmlns="" id="{C5CD422D-482D-4B96-BB17-7E9CC001FCE1}"/>
              </a:ext>
            </a:extLst>
          </p:cNvPr>
          <p:cNvSpPr>
            <a:spLocks noGrp="1"/>
          </p:cNvSpPr>
          <p:nvPr>
            <p:ph type="sldNum" sz="quarter" idx="12"/>
          </p:nvPr>
        </p:nvSpPr>
        <p:spPr/>
        <p:txBody>
          <a:bodyPr/>
          <a:lstStyle/>
          <a:p>
            <a:fld id="{2ABFFEC6-D200-4748-B924-9D4EBA2E8083}" type="slidenum">
              <a:rPr lang="en-NZ" smtClean="0"/>
              <a:t>‹#›</a:t>
            </a:fld>
            <a:endParaRPr lang="en-NZ"/>
          </a:p>
        </p:txBody>
      </p:sp>
    </p:spTree>
    <p:extLst>
      <p:ext uri="{BB962C8B-B14F-4D97-AF65-F5344CB8AC3E}">
        <p14:creationId xmlns:p14="http://schemas.microsoft.com/office/powerpoint/2010/main" val="2315450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DC8C98-E1AD-47E1-80D7-C1534B7981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xmlns="" id="{6014FC0D-7D53-42A9-94CE-40A4F29748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6EFBE466-237A-4F2D-B283-15B02C004442}"/>
              </a:ext>
            </a:extLst>
          </p:cNvPr>
          <p:cNvSpPr>
            <a:spLocks noGrp="1"/>
          </p:cNvSpPr>
          <p:nvPr>
            <p:ph type="dt" sz="half" idx="10"/>
          </p:nvPr>
        </p:nvSpPr>
        <p:spPr/>
        <p:txBody>
          <a:bodyPr/>
          <a:lstStyle/>
          <a:p>
            <a:fld id="{8EEA75B7-78A9-4D85-B7C1-284FCC0551F8}" type="datetimeFigureOut">
              <a:rPr lang="en-NZ" smtClean="0"/>
              <a:t>15/08/2019</a:t>
            </a:fld>
            <a:endParaRPr lang="en-NZ"/>
          </a:p>
        </p:txBody>
      </p:sp>
      <p:sp>
        <p:nvSpPr>
          <p:cNvPr id="5" name="Footer Placeholder 4">
            <a:extLst>
              <a:ext uri="{FF2B5EF4-FFF2-40B4-BE49-F238E27FC236}">
                <a16:creationId xmlns:a16="http://schemas.microsoft.com/office/drawing/2014/main" xmlns="" id="{618CAA69-3142-44CE-9A7D-5FC491948985}"/>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xmlns="" id="{2226A949-9616-4736-A9B1-B52FCDE2FC17}"/>
              </a:ext>
            </a:extLst>
          </p:cNvPr>
          <p:cNvSpPr>
            <a:spLocks noGrp="1"/>
          </p:cNvSpPr>
          <p:nvPr>
            <p:ph type="sldNum" sz="quarter" idx="12"/>
          </p:nvPr>
        </p:nvSpPr>
        <p:spPr/>
        <p:txBody>
          <a:bodyPr/>
          <a:lstStyle/>
          <a:p>
            <a:fld id="{2ABFFEC6-D200-4748-B924-9D4EBA2E8083}" type="slidenum">
              <a:rPr lang="en-NZ" smtClean="0"/>
              <a:t>‹#›</a:t>
            </a:fld>
            <a:endParaRPr lang="en-NZ"/>
          </a:p>
        </p:txBody>
      </p:sp>
    </p:spTree>
    <p:extLst>
      <p:ext uri="{BB962C8B-B14F-4D97-AF65-F5344CB8AC3E}">
        <p14:creationId xmlns:p14="http://schemas.microsoft.com/office/powerpoint/2010/main" val="618344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3D8BED-FB7C-4B03-8F53-16C3C0F216C1}"/>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xmlns="" id="{26244E05-83E1-4D27-88A7-E003BE6988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xmlns="" id="{8CA02473-6ADF-4840-8613-EE14528BA1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xmlns="" id="{89965D64-0F08-40FD-BB31-EAAA1C4DA88C}"/>
              </a:ext>
            </a:extLst>
          </p:cNvPr>
          <p:cNvSpPr>
            <a:spLocks noGrp="1"/>
          </p:cNvSpPr>
          <p:nvPr>
            <p:ph type="dt" sz="half" idx="10"/>
          </p:nvPr>
        </p:nvSpPr>
        <p:spPr/>
        <p:txBody>
          <a:bodyPr/>
          <a:lstStyle/>
          <a:p>
            <a:fld id="{8EEA75B7-78A9-4D85-B7C1-284FCC0551F8}" type="datetimeFigureOut">
              <a:rPr lang="en-NZ" smtClean="0"/>
              <a:t>15/08/2019</a:t>
            </a:fld>
            <a:endParaRPr lang="en-NZ"/>
          </a:p>
        </p:txBody>
      </p:sp>
      <p:sp>
        <p:nvSpPr>
          <p:cNvPr id="6" name="Footer Placeholder 5">
            <a:extLst>
              <a:ext uri="{FF2B5EF4-FFF2-40B4-BE49-F238E27FC236}">
                <a16:creationId xmlns:a16="http://schemas.microsoft.com/office/drawing/2014/main" xmlns="" id="{D72F9256-559C-4861-B5E5-97DCA3B1FDCA}"/>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xmlns="" id="{EA0B4F67-558A-42CE-8F2D-BF7A8258694F}"/>
              </a:ext>
            </a:extLst>
          </p:cNvPr>
          <p:cNvSpPr>
            <a:spLocks noGrp="1"/>
          </p:cNvSpPr>
          <p:nvPr>
            <p:ph type="sldNum" sz="quarter" idx="12"/>
          </p:nvPr>
        </p:nvSpPr>
        <p:spPr/>
        <p:txBody>
          <a:bodyPr/>
          <a:lstStyle/>
          <a:p>
            <a:fld id="{2ABFFEC6-D200-4748-B924-9D4EBA2E8083}" type="slidenum">
              <a:rPr lang="en-NZ" smtClean="0"/>
              <a:t>‹#›</a:t>
            </a:fld>
            <a:endParaRPr lang="en-NZ"/>
          </a:p>
        </p:txBody>
      </p:sp>
    </p:spTree>
    <p:extLst>
      <p:ext uri="{BB962C8B-B14F-4D97-AF65-F5344CB8AC3E}">
        <p14:creationId xmlns:p14="http://schemas.microsoft.com/office/powerpoint/2010/main" val="897455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6FC6AA-657E-4E16-AE8A-B3FB08CB0BF6}"/>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xmlns="" id="{12785E70-D494-494C-95A7-253127542A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9DA97119-77D8-4BD1-A0BB-F99CEA99BD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xmlns="" id="{74ECAB73-2AA2-4706-B06A-D0056E91DD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2F4D9E5-5600-493B-8CEA-CDE7398B29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xmlns="" id="{95A71611-53AF-4F2C-A13C-CB810EEC96C1}"/>
              </a:ext>
            </a:extLst>
          </p:cNvPr>
          <p:cNvSpPr>
            <a:spLocks noGrp="1"/>
          </p:cNvSpPr>
          <p:nvPr>
            <p:ph type="dt" sz="half" idx="10"/>
          </p:nvPr>
        </p:nvSpPr>
        <p:spPr/>
        <p:txBody>
          <a:bodyPr/>
          <a:lstStyle/>
          <a:p>
            <a:fld id="{8EEA75B7-78A9-4D85-B7C1-284FCC0551F8}" type="datetimeFigureOut">
              <a:rPr lang="en-NZ" smtClean="0"/>
              <a:t>15/08/2019</a:t>
            </a:fld>
            <a:endParaRPr lang="en-NZ"/>
          </a:p>
        </p:txBody>
      </p:sp>
      <p:sp>
        <p:nvSpPr>
          <p:cNvPr id="8" name="Footer Placeholder 7">
            <a:extLst>
              <a:ext uri="{FF2B5EF4-FFF2-40B4-BE49-F238E27FC236}">
                <a16:creationId xmlns:a16="http://schemas.microsoft.com/office/drawing/2014/main" xmlns="" id="{8BDDD51F-7857-429E-B734-DE4D1A714A06}"/>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xmlns="" id="{38FB9FCE-A274-4D29-B747-81F5D5BC579A}"/>
              </a:ext>
            </a:extLst>
          </p:cNvPr>
          <p:cNvSpPr>
            <a:spLocks noGrp="1"/>
          </p:cNvSpPr>
          <p:nvPr>
            <p:ph type="sldNum" sz="quarter" idx="12"/>
          </p:nvPr>
        </p:nvSpPr>
        <p:spPr/>
        <p:txBody>
          <a:bodyPr/>
          <a:lstStyle/>
          <a:p>
            <a:fld id="{2ABFFEC6-D200-4748-B924-9D4EBA2E8083}" type="slidenum">
              <a:rPr lang="en-NZ" smtClean="0"/>
              <a:t>‹#›</a:t>
            </a:fld>
            <a:endParaRPr lang="en-NZ"/>
          </a:p>
        </p:txBody>
      </p:sp>
    </p:spTree>
    <p:extLst>
      <p:ext uri="{BB962C8B-B14F-4D97-AF65-F5344CB8AC3E}">
        <p14:creationId xmlns:p14="http://schemas.microsoft.com/office/powerpoint/2010/main" val="3520094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67AC53-B112-40E8-A6CD-A7244465F747}"/>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xmlns="" id="{A916BDAE-7504-4078-A8F9-73A5CEC22D00}"/>
              </a:ext>
            </a:extLst>
          </p:cNvPr>
          <p:cNvSpPr>
            <a:spLocks noGrp="1"/>
          </p:cNvSpPr>
          <p:nvPr>
            <p:ph type="dt" sz="half" idx="10"/>
          </p:nvPr>
        </p:nvSpPr>
        <p:spPr/>
        <p:txBody>
          <a:bodyPr/>
          <a:lstStyle/>
          <a:p>
            <a:fld id="{8EEA75B7-78A9-4D85-B7C1-284FCC0551F8}" type="datetimeFigureOut">
              <a:rPr lang="en-NZ" smtClean="0"/>
              <a:t>15/08/2019</a:t>
            </a:fld>
            <a:endParaRPr lang="en-NZ"/>
          </a:p>
        </p:txBody>
      </p:sp>
      <p:sp>
        <p:nvSpPr>
          <p:cNvPr id="4" name="Footer Placeholder 3">
            <a:extLst>
              <a:ext uri="{FF2B5EF4-FFF2-40B4-BE49-F238E27FC236}">
                <a16:creationId xmlns:a16="http://schemas.microsoft.com/office/drawing/2014/main" xmlns="" id="{C350E020-5280-4B85-A6DF-6A63B1C399C3}"/>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xmlns="" id="{0506F2CA-6EF1-4FE5-80C5-4F432A5ADADA}"/>
              </a:ext>
            </a:extLst>
          </p:cNvPr>
          <p:cNvSpPr>
            <a:spLocks noGrp="1"/>
          </p:cNvSpPr>
          <p:nvPr>
            <p:ph type="sldNum" sz="quarter" idx="12"/>
          </p:nvPr>
        </p:nvSpPr>
        <p:spPr/>
        <p:txBody>
          <a:bodyPr/>
          <a:lstStyle/>
          <a:p>
            <a:fld id="{2ABFFEC6-D200-4748-B924-9D4EBA2E8083}" type="slidenum">
              <a:rPr lang="en-NZ" smtClean="0"/>
              <a:t>‹#›</a:t>
            </a:fld>
            <a:endParaRPr lang="en-NZ"/>
          </a:p>
        </p:txBody>
      </p:sp>
    </p:spTree>
    <p:extLst>
      <p:ext uri="{BB962C8B-B14F-4D97-AF65-F5344CB8AC3E}">
        <p14:creationId xmlns:p14="http://schemas.microsoft.com/office/powerpoint/2010/main" val="3575268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DEF17F6-1C51-4889-8965-DB6955EEE101}"/>
              </a:ext>
            </a:extLst>
          </p:cNvPr>
          <p:cNvSpPr>
            <a:spLocks noGrp="1"/>
          </p:cNvSpPr>
          <p:nvPr>
            <p:ph type="dt" sz="half" idx="10"/>
          </p:nvPr>
        </p:nvSpPr>
        <p:spPr/>
        <p:txBody>
          <a:bodyPr/>
          <a:lstStyle/>
          <a:p>
            <a:fld id="{8EEA75B7-78A9-4D85-B7C1-284FCC0551F8}" type="datetimeFigureOut">
              <a:rPr lang="en-NZ" smtClean="0"/>
              <a:t>15/08/2019</a:t>
            </a:fld>
            <a:endParaRPr lang="en-NZ"/>
          </a:p>
        </p:txBody>
      </p:sp>
      <p:sp>
        <p:nvSpPr>
          <p:cNvPr id="3" name="Footer Placeholder 2">
            <a:extLst>
              <a:ext uri="{FF2B5EF4-FFF2-40B4-BE49-F238E27FC236}">
                <a16:creationId xmlns:a16="http://schemas.microsoft.com/office/drawing/2014/main" xmlns="" id="{04A234C7-4A5C-46AA-8F67-446C2C95722F}"/>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xmlns="" id="{D41536FD-62C2-40C7-AB38-EAC537092C9C}"/>
              </a:ext>
            </a:extLst>
          </p:cNvPr>
          <p:cNvSpPr>
            <a:spLocks noGrp="1"/>
          </p:cNvSpPr>
          <p:nvPr>
            <p:ph type="sldNum" sz="quarter" idx="12"/>
          </p:nvPr>
        </p:nvSpPr>
        <p:spPr/>
        <p:txBody>
          <a:bodyPr/>
          <a:lstStyle/>
          <a:p>
            <a:fld id="{2ABFFEC6-D200-4748-B924-9D4EBA2E8083}" type="slidenum">
              <a:rPr lang="en-NZ" smtClean="0"/>
              <a:t>‹#›</a:t>
            </a:fld>
            <a:endParaRPr lang="en-NZ"/>
          </a:p>
        </p:txBody>
      </p:sp>
    </p:spTree>
    <p:extLst>
      <p:ext uri="{BB962C8B-B14F-4D97-AF65-F5344CB8AC3E}">
        <p14:creationId xmlns:p14="http://schemas.microsoft.com/office/powerpoint/2010/main" val="2587504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566084-FE15-42DB-A419-A82098E30A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xmlns="" id="{5EBE8424-B181-4557-B332-65EBB88C3B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xmlns="" id="{B4904D6E-5E3F-4316-94D5-E7DE8FF1B6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F1CB73F-990A-4622-AA0C-D4126995350A}"/>
              </a:ext>
            </a:extLst>
          </p:cNvPr>
          <p:cNvSpPr>
            <a:spLocks noGrp="1"/>
          </p:cNvSpPr>
          <p:nvPr>
            <p:ph type="dt" sz="half" idx="10"/>
          </p:nvPr>
        </p:nvSpPr>
        <p:spPr/>
        <p:txBody>
          <a:bodyPr/>
          <a:lstStyle/>
          <a:p>
            <a:fld id="{8EEA75B7-78A9-4D85-B7C1-284FCC0551F8}" type="datetimeFigureOut">
              <a:rPr lang="en-NZ" smtClean="0"/>
              <a:t>15/08/2019</a:t>
            </a:fld>
            <a:endParaRPr lang="en-NZ"/>
          </a:p>
        </p:txBody>
      </p:sp>
      <p:sp>
        <p:nvSpPr>
          <p:cNvPr id="6" name="Footer Placeholder 5">
            <a:extLst>
              <a:ext uri="{FF2B5EF4-FFF2-40B4-BE49-F238E27FC236}">
                <a16:creationId xmlns:a16="http://schemas.microsoft.com/office/drawing/2014/main" xmlns="" id="{E46318F0-48CE-47C6-A242-E6D80418DB11}"/>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xmlns="" id="{5302900C-649B-488D-98A6-52C4FA523DB4}"/>
              </a:ext>
            </a:extLst>
          </p:cNvPr>
          <p:cNvSpPr>
            <a:spLocks noGrp="1"/>
          </p:cNvSpPr>
          <p:nvPr>
            <p:ph type="sldNum" sz="quarter" idx="12"/>
          </p:nvPr>
        </p:nvSpPr>
        <p:spPr/>
        <p:txBody>
          <a:bodyPr/>
          <a:lstStyle/>
          <a:p>
            <a:fld id="{2ABFFEC6-D200-4748-B924-9D4EBA2E8083}" type="slidenum">
              <a:rPr lang="en-NZ" smtClean="0"/>
              <a:t>‹#›</a:t>
            </a:fld>
            <a:endParaRPr lang="en-NZ"/>
          </a:p>
        </p:txBody>
      </p:sp>
    </p:spTree>
    <p:extLst>
      <p:ext uri="{BB962C8B-B14F-4D97-AF65-F5344CB8AC3E}">
        <p14:creationId xmlns:p14="http://schemas.microsoft.com/office/powerpoint/2010/main" val="3032504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2EDF76-F470-4B27-A2E1-CEE7E79F8A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xmlns="" id="{7D67B0FB-1E6D-4CC2-9EB5-5B7A75485C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xmlns="" id="{68694B69-E44C-446C-890C-DD12E92FBF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76767E8A-8C4B-46EE-B749-E6D289A45A2A}"/>
              </a:ext>
            </a:extLst>
          </p:cNvPr>
          <p:cNvSpPr>
            <a:spLocks noGrp="1"/>
          </p:cNvSpPr>
          <p:nvPr>
            <p:ph type="dt" sz="half" idx="10"/>
          </p:nvPr>
        </p:nvSpPr>
        <p:spPr/>
        <p:txBody>
          <a:bodyPr/>
          <a:lstStyle/>
          <a:p>
            <a:fld id="{8EEA75B7-78A9-4D85-B7C1-284FCC0551F8}" type="datetimeFigureOut">
              <a:rPr lang="en-NZ" smtClean="0"/>
              <a:t>15/08/2019</a:t>
            </a:fld>
            <a:endParaRPr lang="en-NZ"/>
          </a:p>
        </p:txBody>
      </p:sp>
      <p:sp>
        <p:nvSpPr>
          <p:cNvPr id="6" name="Footer Placeholder 5">
            <a:extLst>
              <a:ext uri="{FF2B5EF4-FFF2-40B4-BE49-F238E27FC236}">
                <a16:creationId xmlns:a16="http://schemas.microsoft.com/office/drawing/2014/main" xmlns="" id="{C071E701-E2D5-475F-A66A-433382005DD4}"/>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xmlns="" id="{62EE57CC-5663-431A-9645-ECA6AF6746D8}"/>
              </a:ext>
            </a:extLst>
          </p:cNvPr>
          <p:cNvSpPr>
            <a:spLocks noGrp="1"/>
          </p:cNvSpPr>
          <p:nvPr>
            <p:ph type="sldNum" sz="quarter" idx="12"/>
          </p:nvPr>
        </p:nvSpPr>
        <p:spPr/>
        <p:txBody>
          <a:bodyPr/>
          <a:lstStyle/>
          <a:p>
            <a:fld id="{2ABFFEC6-D200-4748-B924-9D4EBA2E8083}" type="slidenum">
              <a:rPr lang="en-NZ" smtClean="0"/>
              <a:t>‹#›</a:t>
            </a:fld>
            <a:endParaRPr lang="en-NZ"/>
          </a:p>
        </p:txBody>
      </p:sp>
    </p:spTree>
    <p:extLst>
      <p:ext uri="{BB962C8B-B14F-4D97-AF65-F5344CB8AC3E}">
        <p14:creationId xmlns:p14="http://schemas.microsoft.com/office/powerpoint/2010/main" val="3365335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B716A7A-353D-4291-B3F0-C900A78D65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xmlns="" id="{7A2EF6CE-CD71-4B1F-A4AE-45B9482725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xmlns="" id="{9026C8BA-3E56-4EFA-97D8-E7C1D8861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EA75B7-78A9-4D85-B7C1-284FCC0551F8}" type="datetimeFigureOut">
              <a:rPr lang="en-NZ" smtClean="0"/>
              <a:t>15/08/2019</a:t>
            </a:fld>
            <a:endParaRPr lang="en-NZ"/>
          </a:p>
        </p:txBody>
      </p:sp>
      <p:sp>
        <p:nvSpPr>
          <p:cNvPr id="5" name="Footer Placeholder 4">
            <a:extLst>
              <a:ext uri="{FF2B5EF4-FFF2-40B4-BE49-F238E27FC236}">
                <a16:creationId xmlns:a16="http://schemas.microsoft.com/office/drawing/2014/main" xmlns="" id="{711D8916-79B1-46B4-BDDD-D26F68580B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xmlns="" id="{5ABF1168-9A32-4B6A-8CBB-B3DDB292C2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BFFEC6-D200-4748-B924-9D4EBA2E8083}" type="slidenum">
              <a:rPr lang="en-NZ" smtClean="0"/>
              <a:t>‹#›</a:t>
            </a:fld>
            <a:endParaRPr lang="en-NZ"/>
          </a:p>
        </p:txBody>
      </p:sp>
    </p:spTree>
    <p:extLst>
      <p:ext uri="{BB962C8B-B14F-4D97-AF65-F5344CB8AC3E}">
        <p14:creationId xmlns:p14="http://schemas.microsoft.com/office/powerpoint/2010/main" val="1248561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mailto:exports@worldcargopacific.com" TargetMode="External"/><Relationship Id="rId7" Type="http://schemas.openxmlformats.org/officeDocument/2006/relationships/image" Target="../media/image33.sv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png"/><Relationship Id="rId4" Type="http://schemas.openxmlformats.org/officeDocument/2006/relationships/hyperlink" Target="mailto:operations@worldcargopacific.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4.gif"/><Relationship Id="rId1" Type="http://schemas.openxmlformats.org/officeDocument/2006/relationships/slideLayout" Target="../slideLayouts/slideLayout2.xml"/><Relationship Id="rId6" Type="http://schemas.openxmlformats.org/officeDocument/2006/relationships/image" Target="../media/image2.gif"/><Relationship Id="rId5" Type="http://schemas.openxmlformats.org/officeDocument/2006/relationships/hyperlink" Target="http://www.wisetechglobal.com/" TargetMode="Externa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2.gif"/><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968002F-3578-4612-BC3A-F3DE14E95C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52451"/>
            <a:ext cx="12192000" cy="1505549"/>
          </a:xfrm>
          <a:prstGeom prst="rect">
            <a:avLst/>
          </a:prstGeom>
        </p:spPr>
      </p:pic>
      <p:sp>
        <p:nvSpPr>
          <p:cNvPr id="3" name="Subtitle 2">
            <a:extLst>
              <a:ext uri="{FF2B5EF4-FFF2-40B4-BE49-F238E27FC236}">
                <a16:creationId xmlns:a16="http://schemas.microsoft.com/office/drawing/2014/main" xmlns="" id="{C6707314-69F1-4A60-8451-463D22886F3B}"/>
              </a:ext>
            </a:extLst>
          </p:cNvPr>
          <p:cNvSpPr>
            <a:spLocks noGrp="1"/>
          </p:cNvSpPr>
          <p:nvPr>
            <p:ph type="subTitle" idx="1"/>
          </p:nvPr>
        </p:nvSpPr>
        <p:spPr>
          <a:xfrm>
            <a:off x="3084754" y="5529651"/>
            <a:ext cx="8337847" cy="542672"/>
          </a:xfrm>
        </p:spPr>
        <p:txBody>
          <a:bodyPr/>
          <a:lstStyle/>
          <a:p>
            <a:r>
              <a:rPr lang="en-NZ" b="1" u="sng" dirty="0"/>
              <a:t>Company Profile</a:t>
            </a:r>
          </a:p>
        </p:txBody>
      </p:sp>
      <p:sp>
        <p:nvSpPr>
          <p:cNvPr id="8" name="TextBox 7">
            <a:extLst>
              <a:ext uri="{FF2B5EF4-FFF2-40B4-BE49-F238E27FC236}">
                <a16:creationId xmlns:a16="http://schemas.microsoft.com/office/drawing/2014/main" xmlns="" id="{8C7F005B-CAB0-4BBB-B1BA-DA06A94708D1}"/>
              </a:ext>
            </a:extLst>
          </p:cNvPr>
          <p:cNvSpPr txBox="1"/>
          <p:nvPr/>
        </p:nvSpPr>
        <p:spPr>
          <a:xfrm>
            <a:off x="9954643" y="6604084"/>
            <a:ext cx="2304256" cy="507831"/>
          </a:xfrm>
          <a:prstGeom prst="rect">
            <a:avLst/>
          </a:prstGeom>
          <a:noFill/>
        </p:spPr>
        <p:txBody>
          <a:bodyPr wrap="square" rtlCol="0">
            <a:spAutoFit/>
          </a:bodyPr>
          <a:lstStyle/>
          <a:p>
            <a:pPr algn="ctr"/>
            <a:r>
              <a:rPr lang="en-NZ" sz="900" b="1" dirty="0">
                <a:latin typeface="Arial" panose="020B0604020202020204" pitchFamily="34" charset="0"/>
                <a:cs typeface="Arial" panose="020B0604020202020204" pitchFamily="34" charset="0"/>
              </a:rPr>
              <a:t>www.worldcargopacific.com</a:t>
            </a:r>
          </a:p>
          <a:p>
            <a:endParaRPr lang="en-NZ" dirty="0"/>
          </a:p>
        </p:txBody>
      </p:sp>
      <p:pic>
        <p:nvPicPr>
          <p:cNvPr id="9" name="Picture 8">
            <a:extLst>
              <a:ext uri="{FF2B5EF4-FFF2-40B4-BE49-F238E27FC236}">
                <a16:creationId xmlns:a16="http://schemas.microsoft.com/office/drawing/2014/main" xmlns="" id="{0B4C2F61-B2A6-47B5-BD6C-019D87B1F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7925" y="642558"/>
            <a:ext cx="10039350" cy="3562350"/>
          </a:xfrm>
          <a:prstGeom prst="rect">
            <a:avLst/>
          </a:prstGeom>
        </p:spPr>
      </p:pic>
    </p:spTree>
    <p:extLst>
      <p:ext uri="{BB962C8B-B14F-4D97-AF65-F5344CB8AC3E}">
        <p14:creationId xmlns:p14="http://schemas.microsoft.com/office/powerpoint/2010/main" val="4200665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3B6A815-4C16-4FC0-AC3A-17AB4D52C726}"/>
              </a:ext>
            </a:extLst>
          </p:cNvPr>
          <p:cNvSpPr>
            <a:spLocks noGrp="1"/>
          </p:cNvSpPr>
          <p:nvPr>
            <p:ph idx="1"/>
          </p:nvPr>
        </p:nvSpPr>
        <p:spPr>
          <a:xfrm>
            <a:off x="2806959" y="0"/>
            <a:ext cx="6840894" cy="6858000"/>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lgn="ctr">
              <a:lnSpc>
                <a:spcPct val="170000"/>
              </a:lnSpc>
              <a:buNone/>
            </a:pPr>
            <a:r>
              <a:rPr lang="en-NZ" sz="3200" b="1" u="sng" dirty="0">
                <a:solidFill>
                  <a:srgbClr val="FF0000"/>
                </a:solidFill>
              </a:rPr>
              <a:t>Location</a:t>
            </a:r>
            <a:endParaRPr lang="en-NZ" sz="3200" u="sng" dirty="0">
              <a:solidFill>
                <a:srgbClr val="FF0000"/>
              </a:solidFill>
            </a:endParaRPr>
          </a:p>
          <a:p>
            <a:pPr marL="0" indent="0" algn="ctr">
              <a:lnSpc>
                <a:spcPct val="170000"/>
              </a:lnSpc>
              <a:buNone/>
            </a:pPr>
            <a:endParaRPr lang="en-NZ" sz="1600" b="1" u="sng" dirty="0">
              <a:solidFill>
                <a:schemeClr val="tx1"/>
              </a:solidFill>
            </a:endParaRPr>
          </a:p>
          <a:p>
            <a:pPr marL="0" indent="0" algn="ctr">
              <a:lnSpc>
                <a:spcPct val="170000"/>
              </a:lnSpc>
              <a:buNone/>
            </a:pPr>
            <a:r>
              <a:rPr lang="en-NZ" sz="1600" b="1" u="sng" dirty="0">
                <a:solidFill>
                  <a:schemeClr val="bg1"/>
                </a:solidFill>
              </a:rPr>
              <a:t>Office New Zealand:</a:t>
            </a:r>
            <a:r>
              <a:rPr lang="en-NZ" sz="1600" b="1" dirty="0">
                <a:solidFill>
                  <a:schemeClr val="bg1"/>
                </a:solidFill>
              </a:rPr>
              <a:t> </a:t>
            </a:r>
            <a:r>
              <a:rPr lang="en-NZ" sz="1600" dirty="0">
                <a:solidFill>
                  <a:schemeClr val="bg1"/>
                </a:solidFill>
              </a:rPr>
              <a:t>16/203 Kirkbride Road, Mangere Po Box: 73045 Auckland Airport 2150.</a:t>
            </a:r>
          </a:p>
          <a:p>
            <a:pPr marL="0" lvl="0" indent="0" algn="ctr" fontAlgn="base">
              <a:lnSpc>
                <a:spcPct val="170000"/>
              </a:lnSpc>
              <a:buNone/>
            </a:pPr>
            <a:r>
              <a:rPr lang="en-NZ" sz="1600" u="sng" dirty="0">
                <a:solidFill>
                  <a:schemeClr val="bg1"/>
                </a:solidFill>
              </a:rPr>
              <a:t>Email:</a:t>
            </a:r>
            <a:r>
              <a:rPr lang="en-NZ" sz="1600" dirty="0">
                <a:solidFill>
                  <a:schemeClr val="bg1"/>
                </a:solidFill>
              </a:rPr>
              <a:t> </a:t>
            </a:r>
            <a:r>
              <a:rPr lang="en-NZ" sz="1600" u="sng" dirty="0">
                <a:solidFill>
                  <a:schemeClr val="bg1"/>
                </a:solidFill>
                <a:hlinkClick r:id="rId3"/>
              </a:rPr>
              <a:t>exports@worldcargopacific.com</a:t>
            </a:r>
            <a:endParaRPr lang="en-NZ" sz="1600" dirty="0">
              <a:solidFill>
                <a:schemeClr val="bg1"/>
              </a:solidFill>
            </a:endParaRPr>
          </a:p>
          <a:p>
            <a:pPr marL="0" lvl="0" indent="0" algn="ctr" fontAlgn="base">
              <a:lnSpc>
                <a:spcPct val="170000"/>
              </a:lnSpc>
              <a:buNone/>
            </a:pPr>
            <a:r>
              <a:rPr lang="en-NZ" sz="1600" u="sng" dirty="0">
                <a:solidFill>
                  <a:schemeClr val="bg1"/>
                </a:solidFill>
              </a:rPr>
              <a:t>Phone:</a:t>
            </a:r>
            <a:r>
              <a:rPr lang="en-NZ" sz="1600" dirty="0">
                <a:solidFill>
                  <a:schemeClr val="bg1"/>
                </a:solidFill>
              </a:rPr>
              <a:t> +64 9 972 0460</a:t>
            </a:r>
          </a:p>
          <a:p>
            <a:pPr marL="0" lvl="0" indent="0" algn="ctr" fontAlgn="base">
              <a:lnSpc>
                <a:spcPct val="170000"/>
              </a:lnSpc>
              <a:buNone/>
            </a:pPr>
            <a:r>
              <a:rPr lang="en-NZ" sz="1600" u="sng" dirty="0">
                <a:solidFill>
                  <a:schemeClr val="bg1"/>
                </a:solidFill>
              </a:rPr>
              <a:t>Fax</a:t>
            </a:r>
            <a:r>
              <a:rPr lang="en-NZ" sz="1600" dirty="0">
                <a:solidFill>
                  <a:schemeClr val="bg1"/>
                </a:solidFill>
              </a:rPr>
              <a:t>: +64 9 972 0474</a:t>
            </a:r>
          </a:p>
          <a:p>
            <a:pPr marL="0" lvl="0" indent="0" algn="ctr" fontAlgn="base">
              <a:lnSpc>
                <a:spcPct val="170000"/>
              </a:lnSpc>
              <a:buNone/>
            </a:pPr>
            <a:r>
              <a:rPr lang="en-NZ" sz="1600" u="sng" dirty="0">
                <a:solidFill>
                  <a:schemeClr val="bg1"/>
                </a:solidFill>
              </a:rPr>
              <a:t>After hours </a:t>
            </a:r>
            <a:r>
              <a:rPr lang="en-NZ" sz="1600" u="sng" dirty="0" err="1">
                <a:solidFill>
                  <a:schemeClr val="bg1"/>
                </a:solidFill>
              </a:rPr>
              <a:t>tel</a:t>
            </a:r>
            <a:r>
              <a:rPr lang="en-NZ" sz="1600" u="sng" dirty="0">
                <a:solidFill>
                  <a:schemeClr val="bg1"/>
                </a:solidFill>
              </a:rPr>
              <a:t>:</a:t>
            </a:r>
            <a:r>
              <a:rPr lang="en-NZ" sz="1600" dirty="0">
                <a:solidFill>
                  <a:schemeClr val="bg1"/>
                </a:solidFill>
              </a:rPr>
              <a:t> +64 21 028 35618 or +64 21 048 9457</a:t>
            </a:r>
          </a:p>
          <a:p>
            <a:pPr marL="0" lvl="0" indent="0" algn="ctr" fontAlgn="base">
              <a:lnSpc>
                <a:spcPct val="170000"/>
              </a:lnSpc>
              <a:buNone/>
            </a:pPr>
            <a:r>
              <a:rPr lang="en-NZ" sz="1600" b="1" u="sng" dirty="0">
                <a:solidFill>
                  <a:schemeClr val="bg1"/>
                </a:solidFill>
              </a:rPr>
              <a:t>Office French Polynesia (Tahiti):</a:t>
            </a:r>
            <a:r>
              <a:rPr lang="en-NZ" sz="1600" b="1" dirty="0">
                <a:solidFill>
                  <a:schemeClr val="bg1"/>
                </a:solidFill>
              </a:rPr>
              <a:t> </a:t>
            </a:r>
            <a:r>
              <a:rPr lang="en-NZ" sz="1600" dirty="0">
                <a:solidFill>
                  <a:schemeClr val="bg1"/>
                </a:solidFill>
              </a:rPr>
              <a:t>15 rue du Dr </a:t>
            </a:r>
            <a:r>
              <a:rPr lang="en-NZ" sz="1600" dirty="0" err="1">
                <a:solidFill>
                  <a:schemeClr val="bg1"/>
                </a:solidFill>
              </a:rPr>
              <a:t>Cassiau</a:t>
            </a:r>
            <a:r>
              <a:rPr lang="en-NZ" sz="1600" dirty="0">
                <a:solidFill>
                  <a:schemeClr val="bg1"/>
                </a:solidFill>
              </a:rPr>
              <a:t> B.P. 44361 </a:t>
            </a:r>
            <a:r>
              <a:rPr lang="en-NZ" sz="1600" dirty="0" err="1">
                <a:solidFill>
                  <a:schemeClr val="bg1"/>
                </a:solidFill>
              </a:rPr>
              <a:t>Papeete</a:t>
            </a:r>
            <a:r>
              <a:rPr lang="en-NZ" sz="1600" dirty="0">
                <a:solidFill>
                  <a:schemeClr val="bg1"/>
                </a:solidFill>
              </a:rPr>
              <a:t> – Tahiti</a:t>
            </a:r>
          </a:p>
          <a:p>
            <a:pPr marL="0" lvl="0" indent="0" algn="ctr" fontAlgn="base">
              <a:lnSpc>
                <a:spcPct val="170000"/>
              </a:lnSpc>
              <a:buNone/>
            </a:pPr>
            <a:r>
              <a:rPr lang="en-NZ" sz="1600" u="sng" dirty="0">
                <a:solidFill>
                  <a:schemeClr val="bg1"/>
                </a:solidFill>
              </a:rPr>
              <a:t>Email:</a:t>
            </a:r>
            <a:r>
              <a:rPr lang="en-NZ" sz="1600" dirty="0">
                <a:solidFill>
                  <a:schemeClr val="bg1"/>
                </a:solidFill>
              </a:rPr>
              <a:t> </a:t>
            </a:r>
            <a:r>
              <a:rPr lang="en-NZ" sz="1600" u="sng" dirty="0">
                <a:solidFill>
                  <a:schemeClr val="bg1"/>
                </a:solidFill>
                <a:hlinkClick r:id="rId4">
                  <a:extLst>
                    <a:ext uri="{A12FA001-AC4F-418D-AE19-62706E023703}">
                      <ahyp:hlinkClr xmlns:ahyp="http://schemas.microsoft.com/office/drawing/2018/hyperlinkcolor" xmlns="" val="tx"/>
                    </a:ext>
                  </a:extLst>
                </a:hlinkClick>
              </a:rPr>
              <a:t>operations@worldcargopacific.com</a:t>
            </a:r>
            <a:endParaRPr lang="en-NZ" sz="1600" dirty="0">
              <a:solidFill>
                <a:schemeClr val="bg1"/>
              </a:solidFill>
            </a:endParaRPr>
          </a:p>
          <a:p>
            <a:pPr marL="0" lvl="0" indent="0" algn="ctr" fontAlgn="base">
              <a:lnSpc>
                <a:spcPct val="170000"/>
              </a:lnSpc>
              <a:buNone/>
            </a:pPr>
            <a:r>
              <a:rPr lang="en-NZ" sz="1600" u="sng" dirty="0">
                <a:solidFill>
                  <a:schemeClr val="bg1"/>
                </a:solidFill>
              </a:rPr>
              <a:t>Phone:</a:t>
            </a:r>
            <a:r>
              <a:rPr lang="en-NZ" sz="1600" dirty="0">
                <a:solidFill>
                  <a:schemeClr val="bg1"/>
                </a:solidFill>
              </a:rPr>
              <a:t> (+689) 40 42 99 60</a:t>
            </a:r>
          </a:p>
          <a:p>
            <a:pPr marL="0" lvl="0" indent="0" algn="ctr" fontAlgn="base">
              <a:lnSpc>
                <a:spcPct val="170000"/>
              </a:lnSpc>
              <a:buNone/>
            </a:pPr>
            <a:r>
              <a:rPr lang="en-NZ" sz="1600" u="sng" dirty="0">
                <a:solidFill>
                  <a:schemeClr val="bg1"/>
                </a:solidFill>
              </a:rPr>
              <a:t>Fax:</a:t>
            </a:r>
            <a:r>
              <a:rPr lang="en-NZ" sz="1600" dirty="0">
                <a:solidFill>
                  <a:schemeClr val="bg1"/>
                </a:solidFill>
              </a:rPr>
              <a:t> (+689) 40 43 99 60</a:t>
            </a:r>
          </a:p>
          <a:p>
            <a:endParaRPr lang="en-NZ" sz="1600" dirty="0"/>
          </a:p>
        </p:txBody>
      </p:sp>
      <p:sp>
        <p:nvSpPr>
          <p:cNvPr id="4" name="Flowchart: Connector 3">
            <a:extLst>
              <a:ext uri="{FF2B5EF4-FFF2-40B4-BE49-F238E27FC236}">
                <a16:creationId xmlns:a16="http://schemas.microsoft.com/office/drawing/2014/main" xmlns="" id="{7385FE3F-2762-46D6-870B-0544641E73E4}"/>
              </a:ext>
            </a:extLst>
          </p:cNvPr>
          <p:cNvSpPr/>
          <p:nvPr/>
        </p:nvSpPr>
        <p:spPr>
          <a:xfrm>
            <a:off x="9644910" y="4381155"/>
            <a:ext cx="2547090" cy="2476845"/>
          </a:xfrm>
          <a:prstGeom prst="flowChartConnec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NZ"/>
          </a:p>
        </p:txBody>
      </p:sp>
      <p:pic>
        <p:nvPicPr>
          <p:cNvPr id="5" name="Picture 4">
            <a:extLst>
              <a:ext uri="{FF2B5EF4-FFF2-40B4-BE49-F238E27FC236}">
                <a16:creationId xmlns:a16="http://schemas.microsoft.com/office/drawing/2014/main" xmlns="" id="{51DE271E-4769-4C91-AD9E-5E74D3F08C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8479" y="5215069"/>
            <a:ext cx="2279952" cy="809015"/>
          </a:xfrm>
          <a:prstGeom prst="rect">
            <a:avLst/>
          </a:prstGeom>
        </p:spPr>
      </p:pic>
      <p:sp>
        <p:nvSpPr>
          <p:cNvPr id="6" name="TextBox 5">
            <a:extLst>
              <a:ext uri="{FF2B5EF4-FFF2-40B4-BE49-F238E27FC236}">
                <a16:creationId xmlns:a16="http://schemas.microsoft.com/office/drawing/2014/main" xmlns="" id="{5941E991-BDBA-40DB-92D7-1EADB935F227}"/>
              </a:ext>
            </a:extLst>
          </p:cNvPr>
          <p:cNvSpPr txBox="1"/>
          <p:nvPr/>
        </p:nvSpPr>
        <p:spPr>
          <a:xfrm>
            <a:off x="9802783" y="6373356"/>
            <a:ext cx="2304256" cy="538609"/>
          </a:xfrm>
          <a:prstGeom prst="rect">
            <a:avLst/>
          </a:prstGeom>
          <a:noFill/>
        </p:spPr>
        <p:txBody>
          <a:bodyPr wrap="square" rtlCol="0">
            <a:spAutoFit/>
          </a:bodyPr>
          <a:lstStyle/>
          <a:p>
            <a:pPr algn="ctr"/>
            <a:r>
              <a:rPr lang="en-NZ" sz="900" b="1" dirty="0">
                <a:latin typeface="Arial" panose="020B0604020202020204" pitchFamily="34" charset="0"/>
                <a:cs typeface="Arial" panose="020B0604020202020204" pitchFamily="34" charset="0"/>
              </a:rPr>
              <a:t>www.worldcargopacific.com</a:t>
            </a:r>
          </a:p>
          <a:p>
            <a:endParaRPr lang="en-NZ" sz="2000" dirty="0"/>
          </a:p>
        </p:txBody>
      </p:sp>
      <p:pic>
        <p:nvPicPr>
          <p:cNvPr id="14" name="Graphic 13" descr="Map with pin">
            <a:extLst>
              <a:ext uri="{FF2B5EF4-FFF2-40B4-BE49-F238E27FC236}">
                <a16:creationId xmlns:a16="http://schemas.microsoft.com/office/drawing/2014/main" xmlns="" id="{C9684ACC-7D90-48F9-8C47-C348A53CB5F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4240320" y="163284"/>
            <a:ext cx="914400" cy="914400"/>
          </a:xfrm>
          <a:prstGeom prst="rect">
            <a:avLst/>
          </a:prstGeom>
        </p:spPr>
      </p:pic>
      <p:sp>
        <p:nvSpPr>
          <p:cNvPr id="17" name="Flowchart: Connector 16">
            <a:extLst>
              <a:ext uri="{FF2B5EF4-FFF2-40B4-BE49-F238E27FC236}">
                <a16:creationId xmlns:a16="http://schemas.microsoft.com/office/drawing/2014/main" xmlns="" id="{ED9218F6-B92D-4E8D-86F5-1CDBC1489AEA}"/>
              </a:ext>
            </a:extLst>
          </p:cNvPr>
          <p:cNvSpPr/>
          <p:nvPr/>
        </p:nvSpPr>
        <p:spPr>
          <a:xfrm>
            <a:off x="4165675" y="83974"/>
            <a:ext cx="1063690" cy="1073021"/>
          </a:xfrm>
          <a:prstGeom prst="flowChartConnector">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853387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xmlns="" id="{0EBA6B8C-E3B1-4C0D-B125-C7628B9969C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641431" y="816337"/>
            <a:ext cx="5225327" cy="5225327"/>
          </a:xfrm>
          <a:prstGeom prst="rect">
            <a:avLst/>
          </a:prstGeom>
        </p:spPr>
      </p:pic>
      <p:sp>
        <p:nvSpPr>
          <p:cNvPr id="37" name="TextBox 36">
            <a:extLst>
              <a:ext uri="{FF2B5EF4-FFF2-40B4-BE49-F238E27FC236}">
                <a16:creationId xmlns:a16="http://schemas.microsoft.com/office/drawing/2014/main" xmlns="" id="{BFF1CA78-D207-4FBE-BCD7-8A8FE0C6EEBF}"/>
              </a:ext>
            </a:extLst>
          </p:cNvPr>
          <p:cNvSpPr txBox="1"/>
          <p:nvPr/>
        </p:nvSpPr>
        <p:spPr>
          <a:xfrm>
            <a:off x="1802153" y="1714448"/>
            <a:ext cx="8142859" cy="4524315"/>
          </a:xfrm>
          <a:prstGeom prst="rect">
            <a:avLst/>
          </a:prstGeom>
          <a:noFill/>
        </p:spPr>
        <p:txBody>
          <a:bodyPr wrap="square" rtlCol="0">
            <a:spAutoFit/>
          </a:bodyPr>
          <a:lstStyle/>
          <a:p>
            <a:pPr algn="just"/>
            <a:endParaRPr lang="en-NZ" dirty="0">
              <a:cs typeface="Arial" panose="020B0604020202020204" pitchFamily="34" charset="0"/>
            </a:endParaRPr>
          </a:p>
          <a:p>
            <a:pPr algn="just"/>
            <a:r>
              <a:rPr lang="en-NZ" dirty="0">
                <a:cs typeface="Arial" panose="020B0604020202020204" pitchFamily="34" charset="0"/>
              </a:rPr>
              <a:t>We are a young, and dynamic company offering a personalised and professional service in international freight forwarding since December 2014.</a:t>
            </a:r>
          </a:p>
          <a:p>
            <a:pPr algn="just"/>
            <a:r>
              <a:rPr lang="en-NZ" dirty="0">
                <a:cs typeface="Arial" panose="020B0604020202020204" pitchFamily="34" charset="0"/>
              </a:rPr>
              <a:t>Specialising in Consolidation services worldwide into the Pacific Islands as a niche market; while at the same time, we handle any cross trade shipment worldwide and to/from New Zealand.</a:t>
            </a:r>
          </a:p>
          <a:p>
            <a:pPr algn="just" fontAlgn="base"/>
            <a:endParaRPr lang="en-NZ" dirty="0">
              <a:cs typeface="Arial" panose="020B0604020202020204" pitchFamily="34" charset="0"/>
            </a:endParaRPr>
          </a:p>
          <a:p>
            <a:pPr algn="just" fontAlgn="base"/>
            <a:r>
              <a:rPr lang="en-NZ" dirty="0">
                <a:cs typeface="Arial" panose="020B0604020202020204" pitchFamily="34" charset="0"/>
              </a:rPr>
              <a:t>At World Cargo Pacific, we understand the importance of technology; an accurate and rapid flow of information is a critical requirement to ensure the smooth and predictable movement of freight. At the </a:t>
            </a:r>
            <a:r>
              <a:rPr lang="en-NZ" dirty="0" err="1">
                <a:cs typeface="Arial" panose="020B0604020202020204" pitchFamily="34" charset="0"/>
              </a:rPr>
              <a:t>center</a:t>
            </a:r>
            <a:r>
              <a:rPr lang="en-NZ" dirty="0">
                <a:cs typeface="Arial" panose="020B0604020202020204" pitchFamily="34" charset="0"/>
              </a:rPr>
              <a:t> of our technology strategy is the world’s leading logistics solution, </a:t>
            </a:r>
            <a:r>
              <a:rPr lang="en-NZ" dirty="0" err="1">
                <a:cs typeface="Arial" panose="020B0604020202020204" pitchFamily="34" charset="0"/>
              </a:rPr>
              <a:t>CargoWise</a:t>
            </a:r>
            <a:r>
              <a:rPr lang="en-NZ" dirty="0">
                <a:cs typeface="Arial" panose="020B0604020202020204" pitchFamily="34" charset="0"/>
              </a:rPr>
              <a:t> One from </a:t>
            </a:r>
            <a:r>
              <a:rPr lang="en-NZ" dirty="0" err="1">
                <a:cs typeface="Arial" panose="020B0604020202020204" pitchFamily="34" charset="0"/>
                <a:hlinkClick r:id="rId5">
                  <a:extLst>
                    <a:ext uri="{A12FA001-AC4F-418D-AE19-62706E023703}">
                      <ahyp:hlinkClr xmlns:ahyp="http://schemas.microsoft.com/office/drawing/2018/hyperlinkcolor" xmlns="" val="tx"/>
                    </a:ext>
                  </a:extLst>
                </a:hlinkClick>
              </a:rPr>
              <a:t>WiseTech</a:t>
            </a:r>
            <a:r>
              <a:rPr lang="en-NZ" dirty="0">
                <a:cs typeface="Arial" panose="020B0604020202020204" pitchFamily="34" charset="0"/>
                <a:hlinkClick r:id="rId5">
                  <a:extLst>
                    <a:ext uri="{A12FA001-AC4F-418D-AE19-62706E023703}">
                      <ahyp:hlinkClr xmlns:ahyp="http://schemas.microsoft.com/office/drawing/2018/hyperlinkcolor" xmlns="" val="tx"/>
                    </a:ext>
                  </a:extLst>
                </a:hlinkClick>
              </a:rPr>
              <a:t> Global</a:t>
            </a:r>
            <a:r>
              <a:rPr lang="en-NZ" dirty="0">
                <a:cs typeface="Arial" panose="020B0604020202020204" pitchFamily="34" charset="0"/>
              </a:rPr>
              <a:t>.</a:t>
            </a:r>
          </a:p>
          <a:p>
            <a:pPr algn="just" fontAlgn="base"/>
            <a:r>
              <a:rPr lang="en-NZ" dirty="0">
                <a:cs typeface="Arial" panose="020B0604020202020204" pitchFamily="34" charset="0"/>
              </a:rPr>
              <a:t>The </a:t>
            </a:r>
            <a:r>
              <a:rPr lang="en-NZ" dirty="0" err="1">
                <a:cs typeface="Arial" panose="020B0604020202020204" pitchFamily="34" charset="0"/>
              </a:rPr>
              <a:t>CargoWise</a:t>
            </a:r>
            <a:r>
              <a:rPr lang="en-NZ" dirty="0">
                <a:cs typeface="Arial" panose="020B0604020202020204" pitchFamily="34" charset="0"/>
              </a:rPr>
              <a:t> One system is a complete global freight solution to manage bookings, local cartage, transport, shipping, customs, warehousing and more. World Cargo Pacific exchanges data in real time with our agents, customers and other partners, enabling us to provide the very highest level of service.</a:t>
            </a:r>
          </a:p>
          <a:p>
            <a:endParaRPr lang="en-NZ" dirty="0"/>
          </a:p>
        </p:txBody>
      </p:sp>
      <p:sp>
        <p:nvSpPr>
          <p:cNvPr id="40" name="TextBox 39">
            <a:extLst>
              <a:ext uri="{FF2B5EF4-FFF2-40B4-BE49-F238E27FC236}">
                <a16:creationId xmlns:a16="http://schemas.microsoft.com/office/drawing/2014/main" xmlns="" id="{B687BBE8-D793-4989-87A2-D672C92D0834}"/>
              </a:ext>
            </a:extLst>
          </p:cNvPr>
          <p:cNvSpPr txBox="1"/>
          <p:nvPr/>
        </p:nvSpPr>
        <p:spPr>
          <a:xfrm>
            <a:off x="0" y="6541980"/>
            <a:ext cx="2304256" cy="507831"/>
          </a:xfrm>
          <a:prstGeom prst="rect">
            <a:avLst/>
          </a:prstGeom>
          <a:noFill/>
        </p:spPr>
        <p:txBody>
          <a:bodyPr wrap="square" rtlCol="0">
            <a:spAutoFit/>
          </a:bodyPr>
          <a:lstStyle/>
          <a:p>
            <a:pPr algn="ctr"/>
            <a:r>
              <a:rPr lang="en-NZ" sz="900" b="1" dirty="0">
                <a:latin typeface="Arial" panose="020B0604020202020204" pitchFamily="34" charset="0"/>
                <a:cs typeface="Arial" panose="020B0604020202020204" pitchFamily="34" charset="0"/>
              </a:rPr>
              <a:t>www.worldcargopacific.com</a:t>
            </a:r>
          </a:p>
          <a:p>
            <a:endParaRPr lang="en-NZ" dirty="0"/>
          </a:p>
        </p:txBody>
      </p:sp>
      <p:pic>
        <p:nvPicPr>
          <p:cNvPr id="6" name="Picture 5">
            <a:extLst>
              <a:ext uri="{FF2B5EF4-FFF2-40B4-BE49-F238E27FC236}">
                <a16:creationId xmlns:a16="http://schemas.microsoft.com/office/drawing/2014/main" xmlns="" id="{60D5C93E-A328-4917-BDC6-A4612801DB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1390996"/>
          </a:xfrm>
          <a:prstGeom prst="rect">
            <a:avLst/>
          </a:prstGeom>
        </p:spPr>
      </p:pic>
      <p:pic>
        <p:nvPicPr>
          <p:cNvPr id="8" name="Picture 7">
            <a:extLst>
              <a:ext uri="{FF2B5EF4-FFF2-40B4-BE49-F238E27FC236}">
                <a16:creationId xmlns:a16="http://schemas.microsoft.com/office/drawing/2014/main" xmlns="" id="{203C096E-5752-49F0-B14F-7E834B54A8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5697" y="62104"/>
            <a:ext cx="3570037" cy="1266788"/>
          </a:xfrm>
          <a:prstGeom prst="rect">
            <a:avLst/>
          </a:prstGeom>
        </p:spPr>
      </p:pic>
    </p:spTree>
    <p:extLst>
      <p:ext uri="{BB962C8B-B14F-4D97-AF65-F5344CB8AC3E}">
        <p14:creationId xmlns:p14="http://schemas.microsoft.com/office/powerpoint/2010/main" val="816391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AFA966-0B88-494C-9A19-2CD4D7B48487}"/>
              </a:ext>
            </a:extLst>
          </p:cNvPr>
          <p:cNvSpPr>
            <a:spLocks noGrp="1"/>
          </p:cNvSpPr>
          <p:nvPr>
            <p:ph type="title"/>
          </p:nvPr>
        </p:nvSpPr>
        <p:spPr/>
        <p:txBody>
          <a:bodyPr/>
          <a:lstStyle/>
          <a:p>
            <a:pPr algn="ctr"/>
            <a:r>
              <a:rPr lang="en-NZ" b="1" u="sng" dirty="0">
                <a:solidFill>
                  <a:srgbClr val="FF0000"/>
                </a:solidFill>
              </a:rPr>
              <a:t>Mission Statement</a:t>
            </a:r>
          </a:p>
        </p:txBody>
      </p:sp>
      <p:sp>
        <p:nvSpPr>
          <p:cNvPr id="3" name="Content Placeholder 2">
            <a:extLst>
              <a:ext uri="{FF2B5EF4-FFF2-40B4-BE49-F238E27FC236}">
                <a16:creationId xmlns:a16="http://schemas.microsoft.com/office/drawing/2014/main" xmlns="" id="{89AA49F6-6C32-4781-9016-EA16186BFCCD}"/>
              </a:ext>
            </a:extLst>
          </p:cNvPr>
          <p:cNvSpPr>
            <a:spLocks noGrp="1"/>
          </p:cNvSpPr>
          <p:nvPr>
            <p:ph idx="1"/>
          </p:nvPr>
        </p:nvSpPr>
        <p:spPr>
          <a:xfrm>
            <a:off x="891073" y="1976627"/>
            <a:ext cx="10515600" cy="4351338"/>
          </a:xfrm>
        </p:spPr>
        <p:txBody>
          <a:bodyPr/>
          <a:lstStyle/>
          <a:p>
            <a:pPr marL="0" indent="0" algn="just">
              <a:buNone/>
            </a:pPr>
            <a:r>
              <a:rPr lang="en-NZ" b="1" dirty="0">
                <a:solidFill>
                  <a:schemeClr val="tx1"/>
                </a:solidFill>
              </a:rPr>
              <a:t>Our customers are the main reason for our existence and we intend to keep them thoroughly satisfied by operating in a manner that furthers their business interests.   </a:t>
            </a:r>
          </a:p>
          <a:p>
            <a:pPr algn="just"/>
            <a:endParaRPr lang="en-NZ" b="1" dirty="0">
              <a:solidFill>
                <a:schemeClr val="tx1"/>
              </a:solidFill>
            </a:endParaRPr>
          </a:p>
          <a:p>
            <a:pPr marL="0" indent="0" algn="just">
              <a:buNone/>
            </a:pPr>
            <a:r>
              <a:rPr lang="en-NZ" b="1" dirty="0">
                <a:solidFill>
                  <a:schemeClr val="tx1"/>
                </a:solidFill>
              </a:rPr>
              <a:t>WPC is your personalised and worldwide freight consultant for the pacific Islands. We have the service experience and expertise to securely deliver your goods on time and to budget.</a:t>
            </a:r>
          </a:p>
          <a:p>
            <a:endParaRPr lang="en-NZ" dirty="0"/>
          </a:p>
        </p:txBody>
      </p:sp>
      <p:sp>
        <p:nvSpPr>
          <p:cNvPr id="4" name="TextBox 3">
            <a:extLst>
              <a:ext uri="{FF2B5EF4-FFF2-40B4-BE49-F238E27FC236}">
                <a16:creationId xmlns:a16="http://schemas.microsoft.com/office/drawing/2014/main" xmlns="" id="{B0AD1D58-144B-4924-93ED-AFEFB6002DD5}"/>
              </a:ext>
            </a:extLst>
          </p:cNvPr>
          <p:cNvSpPr txBox="1"/>
          <p:nvPr/>
        </p:nvSpPr>
        <p:spPr>
          <a:xfrm>
            <a:off x="10101874" y="6492875"/>
            <a:ext cx="2304256" cy="553998"/>
          </a:xfrm>
          <a:prstGeom prst="rect">
            <a:avLst/>
          </a:prstGeom>
          <a:noFill/>
        </p:spPr>
        <p:txBody>
          <a:bodyPr wrap="square" rtlCol="0">
            <a:spAutoFit/>
          </a:bodyPr>
          <a:lstStyle/>
          <a:p>
            <a:pPr algn="ctr"/>
            <a:r>
              <a:rPr lang="en-NZ" sz="1000" b="1" dirty="0">
                <a:latin typeface="Arial" panose="020B0604020202020204" pitchFamily="34" charset="0"/>
                <a:cs typeface="Arial" panose="020B0604020202020204" pitchFamily="34" charset="0"/>
              </a:rPr>
              <a:t>www.worldcargopacific.com</a:t>
            </a:r>
          </a:p>
          <a:p>
            <a:endParaRPr lang="en-NZ" sz="2000" dirty="0"/>
          </a:p>
        </p:txBody>
      </p:sp>
      <p:pic>
        <p:nvPicPr>
          <p:cNvPr id="5" name="Picture 4">
            <a:extLst>
              <a:ext uri="{FF2B5EF4-FFF2-40B4-BE49-F238E27FC236}">
                <a16:creationId xmlns:a16="http://schemas.microsoft.com/office/drawing/2014/main" xmlns="" id="{8B07A925-F2F6-47D4-BB08-7EE0616756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225625"/>
            <a:ext cx="1782147" cy="632375"/>
          </a:xfrm>
          <a:prstGeom prst="rect">
            <a:avLst/>
          </a:prstGeom>
        </p:spPr>
      </p:pic>
      <p:pic>
        <p:nvPicPr>
          <p:cNvPr id="9" name="Graphic 8" descr="Checklist">
            <a:extLst>
              <a:ext uri="{FF2B5EF4-FFF2-40B4-BE49-F238E27FC236}">
                <a16:creationId xmlns:a16="http://schemas.microsoft.com/office/drawing/2014/main" xmlns="" id="{870DA06B-6B6C-4909-8039-0052A70C111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023118" y="600919"/>
            <a:ext cx="914400" cy="914400"/>
          </a:xfrm>
          <a:prstGeom prst="rect">
            <a:avLst/>
          </a:prstGeom>
        </p:spPr>
      </p:pic>
      <p:sp>
        <p:nvSpPr>
          <p:cNvPr id="10" name="Flowchart: Connector 9">
            <a:extLst>
              <a:ext uri="{FF2B5EF4-FFF2-40B4-BE49-F238E27FC236}">
                <a16:creationId xmlns:a16="http://schemas.microsoft.com/office/drawing/2014/main" xmlns="" id="{B0BA71E9-D235-44A3-8181-830978DE4C3C}"/>
              </a:ext>
            </a:extLst>
          </p:cNvPr>
          <p:cNvSpPr/>
          <p:nvPr/>
        </p:nvSpPr>
        <p:spPr>
          <a:xfrm>
            <a:off x="2939143" y="530035"/>
            <a:ext cx="1082351" cy="1056169"/>
          </a:xfrm>
          <a:prstGeom prst="flowChartConnector">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508725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CFFFBF-FE3A-4980-870E-6DF55B0977C2}"/>
              </a:ext>
            </a:extLst>
          </p:cNvPr>
          <p:cNvSpPr>
            <a:spLocks noGrp="1"/>
          </p:cNvSpPr>
          <p:nvPr>
            <p:ph type="title"/>
          </p:nvPr>
        </p:nvSpPr>
        <p:spPr>
          <a:xfrm>
            <a:off x="974604" y="228944"/>
            <a:ext cx="10515600" cy="1325563"/>
          </a:xfrm>
          <a:noFill/>
        </p:spPr>
        <p:txBody>
          <a:bodyPr>
            <a:normAutofit/>
          </a:bodyPr>
          <a:lstStyle/>
          <a:p>
            <a:pPr algn="ctr"/>
            <a:r>
              <a:rPr lang="en-NZ" sz="4800" b="1" u="sng" dirty="0">
                <a:solidFill>
                  <a:srgbClr val="FF0000"/>
                </a:solidFill>
                <a:cs typeface="Arial" panose="020B0604020202020204" pitchFamily="34" charset="0"/>
              </a:rPr>
              <a:t>Pacific Specialist</a:t>
            </a:r>
            <a:endParaRPr lang="en-NZ" sz="5400" b="1" dirty="0"/>
          </a:p>
        </p:txBody>
      </p:sp>
      <p:sp>
        <p:nvSpPr>
          <p:cNvPr id="4" name="Content Placeholder 9">
            <a:extLst>
              <a:ext uri="{FF2B5EF4-FFF2-40B4-BE49-F238E27FC236}">
                <a16:creationId xmlns:a16="http://schemas.microsoft.com/office/drawing/2014/main" xmlns="" id="{ADAD7847-1040-49A9-B116-F549B994626D}"/>
              </a:ext>
            </a:extLst>
          </p:cNvPr>
          <p:cNvSpPr txBox="1">
            <a:spLocks/>
          </p:cNvSpPr>
          <p:nvPr/>
        </p:nvSpPr>
        <p:spPr>
          <a:xfrm>
            <a:off x="597826" y="1469916"/>
            <a:ext cx="11269157" cy="4893562"/>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just">
              <a:buFont typeface="Arial" panose="020B0604020202020204" pitchFamily="34" charset="0"/>
              <a:buNone/>
            </a:pPr>
            <a:endParaRPr lang="en-NZ" dirty="0">
              <a:solidFill>
                <a:schemeClr val="bg1"/>
              </a:solidFill>
            </a:endParaRPr>
          </a:p>
          <a:p>
            <a:pPr marL="0" indent="0" algn="just">
              <a:buFont typeface="Arial" panose="020B0604020202020204" pitchFamily="34" charset="0"/>
              <a:buNone/>
            </a:pPr>
            <a:r>
              <a:rPr lang="en-NZ" dirty="0">
                <a:solidFill>
                  <a:schemeClr val="bg1"/>
                </a:solidFill>
              </a:rPr>
              <a:t>We are specialising in Consolidation services worldwide into the Pacific Islands, while at the same time we handle any cross trade shipment worldwide and to/from New Zealand. </a:t>
            </a:r>
          </a:p>
          <a:p>
            <a:pPr marL="0" indent="0" algn="just">
              <a:buFont typeface="Arial" panose="020B0604020202020204" pitchFamily="34" charset="0"/>
              <a:buNone/>
            </a:pPr>
            <a:r>
              <a:rPr lang="en-NZ" dirty="0">
                <a:solidFill>
                  <a:schemeClr val="bg1"/>
                </a:solidFill>
              </a:rPr>
              <a:t>Our customers can reduce their shipping costs by combining their freight with other companies freight</a:t>
            </a:r>
            <a:r>
              <a:rPr lang="en-NZ" b="1" dirty="0">
                <a:solidFill>
                  <a:schemeClr val="bg1"/>
                </a:solidFill>
              </a:rPr>
              <a:t> </a:t>
            </a:r>
            <a:r>
              <a:rPr lang="en-NZ" dirty="0">
                <a:solidFill>
                  <a:schemeClr val="bg1"/>
                </a:solidFill>
              </a:rPr>
              <a:t>on the same transport.</a:t>
            </a:r>
          </a:p>
          <a:p>
            <a:pPr marL="0" indent="0" algn="just">
              <a:buFont typeface="Arial" panose="020B0604020202020204" pitchFamily="34" charset="0"/>
              <a:buNone/>
            </a:pPr>
            <a:r>
              <a:rPr lang="en-NZ" dirty="0">
                <a:solidFill>
                  <a:schemeClr val="bg1"/>
                </a:solidFill>
              </a:rPr>
              <a:t>Freight consolidation services give you the option of paying only for the space your cargo</a:t>
            </a:r>
            <a:r>
              <a:rPr lang="en-NZ" b="1" dirty="0">
                <a:solidFill>
                  <a:schemeClr val="bg1"/>
                </a:solidFill>
              </a:rPr>
              <a:t> </a:t>
            </a:r>
            <a:r>
              <a:rPr lang="en-NZ" dirty="0">
                <a:solidFill>
                  <a:schemeClr val="bg1"/>
                </a:solidFill>
              </a:rPr>
              <a:t>actually needs.</a:t>
            </a:r>
          </a:p>
          <a:p>
            <a:pPr marL="0" indent="0" algn="ctr">
              <a:buFont typeface="Arial" panose="020B0604020202020204" pitchFamily="34" charset="0"/>
              <a:buNone/>
            </a:pPr>
            <a:endParaRPr lang="en-NZ" dirty="0"/>
          </a:p>
          <a:p>
            <a:pPr marL="0" indent="0" algn="ctr">
              <a:buFont typeface="Arial" panose="020B0604020202020204" pitchFamily="34" charset="0"/>
              <a:buNone/>
            </a:pPr>
            <a:r>
              <a:rPr lang="en-NZ" b="1" dirty="0">
                <a:solidFill>
                  <a:schemeClr val="tx1"/>
                </a:solidFill>
              </a:rPr>
              <a:t>Stop wasting money on empty transport space!</a:t>
            </a:r>
          </a:p>
        </p:txBody>
      </p:sp>
      <p:pic>
        <p:nvPicPr>
          <p:cNvPr id="7" name="Picture 6">
            <a:extLst>
              <a:ext uri="{FF2B5EF4-FFF2-40B4-BE49-F238E27FC236}">
                <a16:creationId xmlns:a16="http://schemas.microsoft.com/office/drawing/2014/main" xmlns="" id="{7FB4ECFA-452C-4649-8E91-AC910B7112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3368" y="5748325"/>
            <a:ext cx="1733615" cy="615153"/>
          </a:xfrm>
          <a:prstGeom prst="rect">
            <a:avLst/>
          </a:prstGeom>
        </p:spPr>
      </p:pic>
      <p:pic>
        <p:nvPicPr>
          <p:cNvPr id="9" name="Graphic 8" descr="Medal">
            <a:extLst>
              <a:ext uri="{FF2B5EF4-FFF2-40B4-BE49-F238E27FC236}">
                <a16:creationId xmlns:a16="http://schemas.microsoft.com/office/drawing/2014/main" xmlns="" id="{820E0E9E-18D5-4DFA-8801-E1FC366F5A2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122645" y="392230"/>
            <a:ext cx="914400" cy="914400"/>
          </a:xfrm>
          <a:prstGeom prst="rect">
            <a:avLst/>
          </a:prstGeom>
        </p:spPr>
      </p:pic>
      <p:sp>
        <p:nvSpPr>
          <p:cNvPr id="10" name="Flowchart: Connector 9">
            <a:extLst>
              <a:ext uri="{FF2B5EF4-FFF2-40B4-BE49-F238E27FC236}">
                <a16:creationId xmlns:a16="http://schemas.microsoft.com/office/drawing/2014/main" xmlns="" id="{314ECECC-7EF1-4444-BDBB-02795490A043}"/>
              </a:ext>
            </a:extLst>
          </p:cNvPr>
          <p:cNvSpPr/>
          <p:nvPr/>
        </p:nvSpPr>
        <p:spPr>
          <a:xfrm>
            <a:off x="2993571" y="336382"/>
            <a:ext cx="1172547" cy="1110686"/>
          </a:xfrm>
          <a:prstGeom prst="flowChartConnector">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616560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9CEA1065-7BB1-486F-8C6A-7818DCDE0F8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7110" b="-1"/>
          <a:stretch/>
        </p:blipFill>
        <p:spPr>
          <a:xfrm>
            <a:off x="0" y="0"/>
            <a:ext cx="12191980" cy="6857990"/>
          </a:xfrm>
          <a:prstGeom prst="rect">
            <a:avLst/>
          </a:prstGeom>
        </p:spPr>
      </p:pic>
      <p:sp>
        <p:nvSpPr>
          <p:cNvPr id="10" name="Rectangle 9">
            <a:extLst>
              <a:ext uri="{FF2B5EF4-FFF2-40B4-BE49-F238E27FC236}">
                <a16:creationId xmlns:a16="http://schemas.microsoft.com/office/drawing/2014/main" xmlns="" id="{37C89E4B-3C9F-44B9-8B86-D9E3D112D8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8837E65-14E9-42A0-B2C7-6A063C3334E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b="1" u="sng" dirty="0">
                <a:solidFill>
                  <a:srgbClr val="FF0000"/>
                </a:solidFill>
              </a:rPr>
              <a:t>Service Consolidation</a:t>
            </a:r>
          </a:p>
        </p:txBody>
      </p:sp>
      <p:cxnSp>
        <p:nvCxnSpPr>
          <p:cNvPr id="12" name="Straight Connector 11">
            <a:extLst>
              <a:ext uri="{FF2B5EF4-FFF2-40B4-BE49-F238E27FC236}">
                <a16:creationId xmlns:a16="http://schemas.microsoft.com/office/drawing/2014/main" xmlns="" id="{AA2EAA10-076F-46BD-8F0F-B9A2FB77A85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D891E407-403B-4764-86C9-33A56D3BCAA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xmlns="" id="{6AB436DA-27AB-4E2F-91A3-40CA6A628FD1}"/>
              </a:ext>
            </a:extLst>
          </p:cNvPr>
          <p:cNvSpPr txBox="1"/>
          <p:nvPr/>
        </p:nvSpPr>
        <p:spPr>
          <a:xfrm>
            <a:off x="186612" y="323802"/>
            <a:ext cx="6512767" cy="3277820"/>
          </a:xfrm>
          <a:prstGeom prst="rect">
            <a:avLst/>
          </a:prstGeom>
          <a:noFill/>
        </p:spPr>
        <p:txBody>
          <a:bodyPr wrap="square" rtlCol="0">
            <a:spAutoFit/>
          </a:bodyPr>
          <a:lstStyle/>
          <a:p>
            <a:pPr algn="just">
              <a:lnSpc>
                <a:spcPct val="150000"/>
              </a:lnSpc>
              <a:buFont typeface="Wingdings" panose="05000000000000000000" pitchFamily="2" charset="2"/>
              <a:buChar char="Ø"/>
            </a:pPr>
            <a:r>
              <a:rPr lang="en-US" dirty="0"/>
              <a:t>Scheduled Consolidation Services</a:t>
            </a:r>
          </a:p>
          <a:p>
            <a:pPr algn="just">
              <a:lnSpc>
                <a:spcPct val="150000"/>
              </a:lnSpc>
              <a:buFont typeface="Wingdings" panose="05000000000000000000" pitchFamily="2" charset="2"/>
              <a:buChar char="Ø"/>
            </a:pPr>
            <a:r>
              <a:rPr lang="en-US" dirty="0"/>
              <a:t>Less than Container Loads (LCL)</a:t>
            </a:r>
          </a:p>
          <a:p>
            <a:pPr algn="just">
              <a:lnSpc>
                <a:spcPct val="150000"/>
              </a:lnSpc>
              <a:buFont typeface="Wingdings" panose="05000000000000000000" pitchFamily="2" charset="2"/>
              <a:buChar char="Ø"/>
            </a:pPr>
            <a:r>
              <a:rPr lang="en-US" dirty="0"/>
              <a:t>Groupages Services</a:t>
            </a:r>
          </a:p>
          <a:p>
            <a:pPr algn="just">
              <a:lnSpc>
                <a:spcPct val="150000"/>
              </a:lnSpc>
              <a:buFont typeface="Wingdings" panose="05000000000000000000" pitchFamily="2" charset="2"/>
              <a:buChar char="Ø"/>
            </a:pPr>
            <a:r>
              <a:rPr lang="en-US" dirty="0"/>
              <a:t>FCL Buyer Consolidations Services</a:t>
            </a:r>
          </a:p>
          <a:p>
            <a:pPr algn="just">
              <a:lnSpc>
                <a:spcPct val="150000"/>
              </a:lnSpc>
              <a:buFont typeface="Wingdings" panose="05000000000000000000" pitchFamily="2" charset="2"/>
              <a:buChar char="Ø"/>
            </a:pPr>
            <a:r>
              <a:rPr lang="en-US" dirty="0"/>
              <a:t>LCL </a:t>
            </a:r>
            <a:r>
              <a:rPr lang="en-US" dirty="0" err="1"/>
              <a:t>Seafreight</a:t>
            </a:r>
            <a:r>
              <a:rPr lang="en-US" dirty="0"/>
              <a:t> Trans-shipment Services</a:t>
            </a:r>
          </a:p>
          <a:p>
            <a:pPr algn="just">
              <a:lnSpc>
                <a:spcPct val="150000"/>
              </a:lnSpc>
              <a:buFont typeface="Wingdings" panose="05000000000000000000" pitchFamily="2" charset="2"/>
              <a:buChar char="Ø"/>
            </a:pPr>
            <a:r>
              <a:rPr lang="en-US" dirty="0"/>
              <a:t>Air / Air &amp; Air / Sea trans-shipment</a:t>
            </a:r>
          </a:p>
          <a:p>
            <a:pPr algn="just">
              <a:lnSpc>
                <a:spcPct val="150000"/>
              </a:lnSpc>
              <a:buFont typeface="Wingdings" panose="05000000000000000000" pitchFamily="2" charset="2"/>
              <a:buChar char="Ø"/>
            </a:pPr>
            <a:r>
              <a:rPr lang="en-US" dirty="0"/>
              <a:t>Outremer Fret Website</a:t>
            </a:r>
          </a:p>
          <a:p>
            <a:endParaRPr lang="en-NZ" dirty="0"/>
          </a:p>
        </p:txBody>
      </p:sp>
      <p:sp>
        <p:nvSpPr>
          <p:cNvPr id="11" name="TextBox 10">
            <a:extLst>
              <a:ext uri="{FF2B5EF4-FFF2-40B4-BE49-F238E27FC236}">
                <a16:creationId xmlns:a16="http://schemas.microsoft.com/office/drawing/2014/main" xmlns="" id="{7E7991C6-0FBE-48E0-8AA4-F2EF1A55EF07}"/>
              </a:ext>
            </a:extLst>
          </p:cNvPr>
          <p:cNvSpPr txBox="1"/>
          <p:nvPr/>
        </p:nvSpPr>
        <p:spPr>
          <a:xfrm>
            <a:off x="10083213" y="6580562"/>
            <a:ext cx="2304256" cy="507831"/>
          </a:xfrm>
          <a:prstGeom prst="rect">
            <a:avLst/>
          </a:prstGeom>
          <a:noFill/>
        </p:spPr>
        <p:txBody>
          <a:bodyPr wrap="square" rtlCol="0">
            <a:spAutoFit/>
          </a:bodyPr>
          <a:lstStyle/>
          <a:p>
            <a:pPr algn="ctr"/>
            <a:r>
              <a:rPr lang="en-NZ" sz="900" b="1" dirty="0">
                <a:latin typeface="Arial" panose="020B0604020202020204" pitchFamily="34" charset="0"/>
                <a:cs typeface="Arial" panose="020B0604020202020204" pitchFamily="34" charset="0"/>
              </a:rPr>
              <a:t>www.worldcargopacific.com</a:t>
            </a:r>
          </a:p>
          <a:p>
            <a:endParaRPr lang="en-NZ" dirty="0"/>
          </a:p>
        </p:txBody>
      </p:sp>
      <p:pic>
        <p:nvPicPr>
          <p:cNvPr id="8" name="Picture 7">
            <a:extLst>
              <a:ext uri="{FF2B5EF4-FFF2-40B4-BE49-F238E27FC236}">
                <a16:creationId xmlns:a16="http://schemas.microsoft.com/office/drawing/2014/main" xmlns="" id="{69CF303D-040F-4BA3-8551-61D5806E9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6196" y="814252"/>
            <a:ext cx="6473135" cy="2296919"/>
          </a:xfrm>
          <a:prstGeom prst="rect">
            <a:avLst/>
          </a:prstGeom>
        </p:spPr>
      </p:pic>
    </p:spTree>
    <p:extLst>
      <p:ext uri="{BB962C8B-B14F-4D97-AF65-F5344CB8AC3E}">
        <p14:creationId xmlns:p14="http://schemas.microsoft.com/office/powerpoint/2010/main" val="1922910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DC3E2E-7486-41D3-95EB-3220041C21E6}"/>
              </a:ext>
            </a:extLst>
          </p:cNvPr>
          <p:cNvSpPr>
            <a:spLocks noGrp="1"/>
          </p:cNvSpPr>
          <p:nvPr>
            <p:ph type="title"/>
          </p:nvPr>
        </p:nvSpPr>
        <p:spPr>
          <a:xfrm>
            <a:off x="1382166" y="422575"/>
            <a:ext cx="5257800" cy="1325563"/>
          </a:xfrm>
        </p:spPr>
        <p:txBody>
          <a:bodyPr>
            <a:normAutofit/>
          </a:bodyPr>
          <a:lstStyle/>
          <a:p>
            <a:pPr algn="ctr"/>
            <a:r>
              <a:rPr lang="en-NZ" sz="4800" b="1" u="sng" dirty="0">
                <a:solidFill>
                  <a:srgbClr val="FF0000"/>
                </a:solidFill>
              </a:rPr>
              <a:t>Service Sea Freight</a:t>
            </a:r>
          </a:p>
        </p:txBody>
      </p:sp>
      <p:sp>
        <p:nvSpPr>
          <p:cNvPr id="3" name="Content Placeholder 2">
            <a:extLst>
              <a:ext uri="{FF2B5EF4-FFF2-40B4-BE49-F238E27FC236}">
                <a16:creationId xmlns:a16="http://schemas.microsoft.com/office/drawing/2014/main" xmlns="" id="{AE7233CA-2A33-41A6-9155-96582785C600}"/>
              </a:ext>
            </a:extLst>
          </p:cNvPr>
          <p:cNvSpPr>
            <a:spLocks noGrp="1"/>
          </p:cNvSpPr>
          <p:nvPr>
            <p:ph idx="1"/>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77500" lnSpcReduction="20000"/>
          </a:bodyPr>
          <a:lstStyle/>
          <a:p>
            <a:pPr algn="just">
              <a:buFont typeface="Wingdings" panose="05000000000000000000" pitchFamily="2" charset="2"/>
              <a:buChar char="Ø"/>
            </a:pPr>
            <a:r>
              <a:rPr lang="en-NZ" dirty="0">
                <a:solidFill>
                  <a:schemeClr val="bg1"/>
                </a:solidFill>
              </a:rPr>
              <a:t>Documentation Handling &amp; Processing</a:t>
            </a:r>
          </a:p>
          <a:p>
            <a:pPr algn="just">
              <a:buFont typeface="Wingdings" panose="05000000000000000000" pitchFamily="2" charset="2"/>
              <a:buChar char="Ø"/>
            </a:pPr>
            <a:r>
              <a:rPr lang="en-NZ" dirty="0">
                <a:solidFill>
                  <a:schemeClr val="bg1"/>
                </a:solidFill>
              </a:rPr>
              <a:t>Exports services</a:t>
            </a:r>
          </a:p>
          <a:p>
            <a:pPr algn="just">
              <a:buFont typeface="Wingdings" panose="05000000000000000000" pitchFamily="2" charset="2"/>
              <a:buChar char="Ø"/>
            </a:pPr>
            <a:r>
              <a:rPr lang="en-NZ" dirty="0">
                <a:solidFill>
                  <a:schemeClr val="bg1"/>
                </a:solidFill>
              </a:rPr>
              <a:t>Full Container Loads (FCL)</a:t>
            </a:r>
          </a:p>
          <a:p>
            <a:pPr algn="just">
              <a:buFont typeface="Wingdings" panose="05000000000000000000" pitchFamily="2" charset="2"/>
              <a:buChar char="Ø"/>
            </a:pPr>
            <a:r>
              <a:rPr lang="en-NZ" dirty="0">
                <a:solidFill>
                  <a:schemeClr val="bg1"/>
                </a:solidFill>
              </a:rPr>
              <a:t>FCL Buyers Consolidations</a:t>
            </a:r>
          </a:p>
          <a:p>
            <a:pPr algn="just">
              <a:buFont typeface="Wingdings" panose="05000000000000000000" pitchFamily="2" charset="2"/>
              <a:buChar char="Ø"/>
            </a:pPr>
            <a:r>
              <a:rPr lang="en-NZ" dirty="0">
                <a:solidFill>
                  <a:schemeClr val="bg1"/>
                </a:solidFill>
              </a:rPr>
              <a:t>Breakbulk Services</a:t>
            </a:r>
          </a:p>
          <a:p>
            <a:pPr algn="just">
              <a:buFont typeface="Wingdings" panose="05000000000000000000" pitchFamily="2" charset="2"/>
              <a:buChar char="Ø"/>
            </a:pPr>
            <a:r>
              <a:rPr lang="en-NZ" dirty="0">
                <a:solidFill>
                  <a:schemeClr val="bg1"/>
                </a:solidFill>
              </a:rPr>
              <a:t>Port to Port services</a:t>
            </a:r>
          </a:p>
          <a:p>
            <a:pPr algn="just">
              <a:buFont typeface="Wingdings" panose="05000000000000000000" pitchFamily="2" charset="2"/>
              <a:buChar char="Ø"/>
            </a:pPr>
            <a:r>
              <a:rPr lang="en-NZ" dirty="0">
                <a:solidFill>
                  <a:schemeClr val="bg1"/>
                </a:solidFill>
              </a:rPr>
              <a:t>Door to Door services</a:t>
            </a:r>
          </a:p>
          <a:p>
            <a:pPr algn="just">
              <a:buFont typeface="Wingdings" panose="05000000000000000000" pitchFamily="2" charset="2"/>
              <a:buChar char="Ø"/>
            </a:pPr>
            <a:r>
              <a:rPr lang="en-NZ" dirty="0">
                <a:solidFill>
                  <a:schemeClr val="bg1"/>
                </a:solidFill>
              </a:rPr>
              <a:t>Cross-trade </a:t>
            </a:r>
            <a:r>
              <a:rPr lang="en-NZ" dirty="0" err="1">
                <a:solidFill>
                  <a:schemeClr val="bg1"/>
                </a:solidFill>
              </a:rPr>
              <a:t>Seafreight</a:t>
            </a:r>
            <a:r>
              <a:rPr lang="en-NZ" dirty="0">
                <a:solidFill>
                  <a:schemeClr val="bg1"/>
                </a:solidFill>
              </a:rPr>
              <a:t> shipment</a:t>
            </a:r>
          </a:p>
          <a:p>
            <a:pPr algn="just">
              <a:buFont typeface="Wingdings" panose="05000000000000000000" pitchFamily="2" charset="2"/>
              <a:buChar char="Ø"/>
            </a:pPr>
            <a:r>
              <a:rPr lang="en-NZ" dirty="0">
                <a:solidFill>
                  <a:schemeClr val="bg1"/>
                </a:solidFill>
              </a:rPr>
              <a:t>Containers Packing &amp; Unpacking</a:t>
            </a:r>
          </a:p>
          <a:p>
            <a:pPr algn="just">
              <a:buFont typeface="Wingdings" panose="05000000000000000000" pitchFamily="2" charset="2"/>
              <a:buChar char="Ø"/>
            </a:pPr>
            <a:r>
              <a:rPr lang="en-NZ" dirty="0">
                <a:solidFill>
                  <a:schemeClr val="bg1"/>
                </a:solidFill>
              </a:rPr>
              <a:t>Dangerous Goods Management</a:t>
            </a:r>
          </a:p>
          <a:p>
            <a:pPr algn="just">
              <a:buFont typeface="Wingdings" panose="05000000000000000000" pitchFamily="2" charset="2"/>
              <a:buChar char="Ø"/>
            </a:pPr>
            <a:r>
              <a:rPr lang="en-NZ" dirty="0" err="1">
                <a:solidFill>
                  <a:schemeClr val="bg1"/>
                </a:solidFill>
              </a:rPr>
              <a:t>Projet</a:t>
            </a:r>
            <a:r>
              <a:rPr lang="en-NZ" dirty="0">
                <a:solidFill>
                  <a:schemeClr val="bg1"/>
                </a:solidFill>
              </a:rPr>
              <a:t> Cargo/Exhibitions</a:t>
            </a:r>
          </a:p>
          <a:p>
            <a:pPr algn="just">
              <a:buFont typeface="Wingdings" panose="05000000000000000000" pitchFamily="2" charset="2"/>
              <a:buChar char="Ø"/>
            </a:pPr>
            <a:r>
              <a:rPr lang="en-NZ" dirty="0">
                <a:solidFill>
                  <a:schemeClr val="bg1"/>
                </a:solidFill>
              </a:rPr>
              <a:t>LCL Groupage Consolidation Reefer (</a:t>
            </a:r>
            <a:r>
              <a:rPr lang="en-NZ" dirty="0" err="1">
                <a:solidFill>
                  <a:schemeClr val="bg1"/>
                </a:solidFill>
              </a:rPr>
              <a:t>surgeles</a:t>
            </a:r>
            <a:r>
              <a:rPr lang="en-NZ" dirty="0">
                <a:solidFill>
                  <a:schemeClr val="bg1"/>
                </a:solidFill>
              </a:rPr>
              <a:t>) service ex Auckland to </a:t>
            </a:r>
            <a:r>
              <a:rPr lang="en-NZ" dirty="0" err="1">
                <a:solidFill>
                  <a:schemeClr val="bg1"/>
                </a:solidFill>
              </a:rPr>
              <a:t>Papeete</a:t>
            </a:r>
            <a:endParaRPr lang="en-NZ" dirty="0">
              <a:solidFill>
                <a:schemeClr val="bg1"/>
              </a:solidFill>
            </a:endParaRPr>
          </a:p>
          <a:p>
            <a:endParaRPr lang="en-NZ" dirty="0"/>
          </a:p>
        </p:txBody>
      </p:sp>
      <p:pic>
        <p:nvPicPr>
          <p:cNvPr id="5" name="Picture 4">
            <a:extLst>
              <a:ext uri="{FF2B5EF4-FFF2-40B4-BE49-F238E27FC236}">
                <a16:creationId xmlns:a16="http://schemas.microsoft.com/office/drawing/2014/main" xmlns="" id="{556EB1F5-3480-434B-A437-DFD3ADF1C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0881" y="14312"/>
            <a:ext cx="2301119" cy="816526"/>
          </a:xfrm>
          <a:prstGeom prst="rect">
            <a:avLst/>
          </a:prstGeom>
        </p:spPr>
      </p:pic>
      <p:sp>
        <p:nvSpPr>
          <p:cNvPr id="6" name="TextBox 5">
            <a:extLst>
              <a:ext uri="{FF2B5EF4-FFF2-40B4-BE49-F238E27FC236}">
                <a16:creationId xmlns:a16="http://schemas.microsoft.com/office/drawing/2014/main" xmlns="" id="{C13A6D7B-7ED5-4FB0-AD02-E844D591B1D2}"/>
              </a:ext>
            </a:extLst>
          </p:cNvPr>
          <p:cNvSpPr txBox="1"/>
          <p:nvPr/>
        </p:nvSpPr>
        <p:spPr>
          <a:xfrm>
            <a:off x="10083213" y="6580562"/>
            <a:ext cx="2304256" cy="553998"/>
          </a:xfrm>
          <a:prstGeom prst="rect">
            <a:avLst/>
          </a:prstGeom>
          <a:noFill/>
        </p:spPr>
        <p:txBody>
          <a:bodyPr wrap="square" rtlCol="0">
            <a:spAutoFit/>
          </a:bodyPr>
          <a:lstStyle/>
          <a:p>
            <a:pPr algn="ctr"/>
            <a:r>
              <a:rPr lang="en-NZ" sz="1000" b="1" dirty="0">
                <a:solidFill>
                  <a:schemeClr val="bg1"/>
                </a:solidFill>
                <a:latin typeface="Arial" panose="020B0604020202020204" pitchFamily="34" charset="0"/>
                <a:cs typeface="Arial" panose="020B0604020202020204" pitchFamily="34" charset="0"/>
              </a:rPr>
              <a:t>www.worldcargopacific.com</a:t>
            </a:r>
          </a:p>
          <a:p>
            <a:endParaRPr lang="en-NZ" sz="2000" dirty="0">
              <a:solidFill>
                <a:schemeClr val="bg1"/>
              </a:solidFill>
            </a:endParaRPr>
          </a:p>
        </p:txBody>
      </p:sp>
      <p:pic>
        <p:nvPicPr>
          <p:cNvPr id="8" name="Picture 7">
            <a:extLst>
              <a:ext uri="{FF2B5EF4-FFF2-40B4-BE49-F238E27FC236}">
                <a16:creationId xmlns:a16="http://schemas.microsoft.com/office/drawing/2014/main" xmlns="" id="{6B6A6477-062E-48B1-AB3C-E3EE7D284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473"/>
            <a:ext cx="1511283" cy="1518152"/>
          </a:xfrm>
          <a:prstGeom prst="rect">
            <a:avLst/>
          </a:prstGeom>
        </p:spPr>
      </p:pic>
    </p:spTree>
    <p:extLst>
      <p:ext uri="{BB962C8B-B14F-4D97-AF65-F5344CB8AC3E}">
        <p14:creationId xmlns:p14="http://schemas.microsoft.com/office/powerpoint/2010/main" val="1601801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3A4FC6-C661-458F-B497-C977F239F7AD}"/>
              </a:ext>
            </a:extLst>
          </p:cNvPr>
          <p:cNvSpPr>
            <a:spLocks noGrp="1"/>
          </p:cNvSpPr>
          <p:nvPr>
            <p:ph type="title"/>
          </p:nvPr>
        </p:nvSpPr>
        <p:spPr>
          <a:xfrm>
            <a:off x="1603310" y="392146"/>
            <a:ext cx="8613711" cy="1286393"/>
          </a:xfrm>
        </p:spPr>
        <p:txBody>
          <a:bodyPr/>
          <a:lstStyle/>
          <a:p>
            <a:r>
              <a:rPr lang="en-NZ" b="1" u="sng" dirty="0">
                <a:solidFill>
                  <a:srgbClr val="FF0000"/>
                </a:solidFill>
              </a:rPr>
              <a:t>Transport Air Freight</a:t>
            </a:r>
            <a:endParaRPr lang="en-NZ" dirty="0"/>
          </a:p>
        </p:txBody>
      </p:sp>
      <p:sp>
        <p:nvSpPr>
          <p:cNvPr id="3" name="Content Placeholder 2">
            <a:extLst>
              <a:ext uri="{FF2B5EF4-FFF2-40B4-BE49-F238E27FC236}">
                <a16:creationId xmlns:a16="http://schemas.microsoft.com/office/drawing/2014/main" xmlns="" id="{1AD94949-449B-4562-B5C1-76525870875C}"/>
              </a:ext>
            </a:extLst>
          </p:cNvPr>
          <p:cNvSpPr>
            <a:spLocks noGrp="1"/>
          </p:cNvSpPr>
          <p:nvPr>
            <p:ph idx="1"/>
          </p:nvPr>
        </p:nvSpPr>
        <p:spPr>
          <a:xfrm>
            <a:off x="1080796" y="2108929"/>
            <a:ext cx="9238861" cy="3502155"/>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just">
              <a:buFont typeface="Wingdings" panose="05000000000000000000" pitchFamily="2" charset="2"/>
              <a:buChar char="Ø"/>
            </a:pPr>
            <a:r>
              <a:rPr lang="en-NZ" dirty="0">
                <a:solidFill>
                  <a:schemeClr val="bg1"/>
                </a:solidFill>
              </a:rPr>
              <a:t>Door to Door Services</a:t>
            </a:r>
          </a:p>
          <a:p>
            <a:pPr algn="just">
              <a:buFont typeface="Wingdings" panose="05000000000000000000" pitchFamily="2" charset="2"/>
              <a:buChar char="Ø"/>
            </a:pPr>
            <a:r>
              <a:rPr lang="en-NZ" dirty="0">
                <a:solidFill>
                  <a:schemeClr val="bg1"/>
                </a:solidFill>
              </a:rPr>
              <a:t>Airport to Airport Services</a:t>
            </a:r>
          </a:p>
          <a:p>
            <a:pPr algn="just">
              <a:buFont typeface="Wingdings" panose="05000000000000000000" pitchFamily="2" charset="2"/>
              <a:buChar char="Ø"/>
            </a:pPr>
            <a:r>
              <a:rPr lang="en-NZ" dirty="0">
                <a:solidFill>
                  <a:schemeClr val="bg1"/>
                </a:solidFill>
              </a:rPr>
              <a:t>Export Shipments</a:t>
            </a:r>
          </a:p>
          <a:p>
            <a:pPr algn="just">
              <a:buFont typeface="Wingdings" panose="05000000000000000000" pitchFamily="2" charset="2"/>
              <a:buChar char="Ø"/>
            </a:pPr>
            <a:r>
              <a:rPr lang="en-NZ" dirty="0">
                <a:solidFill>
                  <a:schemeClr val="bg1"/>
                </a:solidFill>
              </a:rPr>
              <a:t>Dangerous Goods</a:t>
            </a:r>
          </a:p>
          <a:p>
            <a:pPr algn="just">
              <a:buFont typeface="Wingdings" panose="05000000000000000000" pitchFamily="2" charset="2"/>
              <a:buChar char="Ø"/>
            </a:pPr>
            <a:r>
              <a:rPr lang="en-NZ" dirty="0">
                <a:solidFill>
                  <a:schemeClr val="bg1"/>
                </a:solidFill>
              </a:rPr>
              <a:t>Transhipment Handling</a:t>
            </a:r>
          </a:p>
          <a:p>
            <a:pPr algn="just">
              <a:buFont typeface="Wingdings" panose="05000000000000000000" pitchFamily="2" charset="2"/>
              <a:buChar char="Ø"/>
            </a:pPr>
            <a:r>
              <a:rPr lang="en-NZ" dirty="0">
                <a:solidFill>
                  <a:schemeClr val="bg1"/>
                </a:solidFill>
              </a:rPr>
              <a:t>Documentation Handling &amp; Processing.</a:t>
            </a:r>
          </a:p>
          <a:p>
            <a:endParaRPr lang="en-NZ" dirty="0"/>
          </a:p>
        </p:txBody>
      </p:sp>
      <p:pic>
        <p:nvPicPr>
          <p:cNvPr id="4" name="Picture 3">
            <a:extLst>
              <a:ext uri="{FF2B5EF4-FFF2-40B4-BE49-F238E27FC236}">
                <a16:creationId xmlns:a16="http://schemas.microsoft.com/office/drawing/2014/main" xmlns="" id="{FA47383C-0E41-4593-9812-EFECFC8C3DFD}"/>
              </a:ext>
            </a:extLst>
          </p:cNvPr>
          <p:cNvPicPr>
            <a:picLocks noChangeAspect="1"/>
          </p:cNvPicPr>
          <p:nvPr/>
        </p:nvPicPr>
        <p:blipFill>
          <a:blip r:embed="rId3"/>
          <a:stretch>
            <a:fillRect/>
          </a:stretch>
        </p:blipFill>
        <p:spPr>
          <a:xfrm>
            <a:off x="-128822" y="179746"/>
            <a:ext cx="1934044" cy="2462050"/>
          </a:xfrm>
          <a:prstGeom prst="rect">
            <a:avLst/>
          </a:prstGeom>
        </p:spPr>
      </p:pic>
      <p:sp>
        <p:nvSpPr>
          <p:cNvPr id="5" name="TextBox 4">
            <a:extLst>
              <a:ext uri="{FF2B5EF4-FFF2-40B4-BE49-F238E27FC236}">
                <a16:creationId xmlns:a16="http://schemas.microsoft.com/office/drawing/2014/main" xmlns="" id="{FE16CA89-DDFD-48F6-873E-314757AB8759}"/>
              </a:ext>
            </a:extLst>
          </p:cNvPr>
          <p:cNvSpPr txBox="1"/>
          <p:nvPr/>
        </p:nvSpPr>
        <p:spPr>
          <a:xfrm>
            <a:off x="4758037" y="6581001"/>
            <a:ext cx="2304256" cy="553998"/>
          </a:xfrm>
          <a:prstGeom prst="rect">
            <a:avLst/>
          </a:prstGeom>
          <a:noFill/>
        </p:spPr>
        <p:txBody>
          <a:bodyPr wrap="square" rtlCol="0">
            <a:spAutoFit/>
          </a:bodyPr>
          <a:lstStyle/>
          <a:p>
            <a:pPr algn="ctr"/>
            <a:r>
              <a:rPr lang="en-NZ" sz="1000" b="1" dirty="0">
                <a:solidFill>
                  <a:schemeClr val="bg1"/>
                </a:solidFill>
                <a:latin typeface="Arial" panose="020B0604020202020204" pitchFamily="34" charset="0"/>
                <a:cs typeface="Arial" panose="020B0604020202020204" pitchFamily="34" charset="0"/>
              </a:rPr>
              <a:t>www.worldcargopacific.com</a:t>
            </a:r>
          </a:p>
          <a:p>
            <a:endParaRPr lang="en-NZ" sz="2000" dirty="0">
              <a:solidFill>
                <a:schemeClr val="bg1"/>
              </a:solidFill>
            </a:endParaRPr>
          </a:p>
        </p:txBody>
      </p:sp>
      <p:pic>
        <p:nvPicPr>
          <p:cNvPr id="6" name="Picture 5">
            <a:extLst>
              <a:ext uri="{FF2B5EF4-FFF2-40B4-BE49-F238E27FC236}">
                <a16:creationId xmlns:a16="http://schemas.microsoft.com/office/drawing/2014/main" xmlns="" id="{229C2F1C-1927-42C0-9697-D137802FC8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0881" y="6041474"/>
            <a:ext cx="2301119" cy="816526"/>
          </a:xfrm>
          <a:prstGeom prst="rect">
            <a:avLst/>
          </a:prstGeom>
        </p:spPr>
      </p:pic>
    </p:spTree>
    <p:extLst>
      <p:ext uri="{BB962C8B-B14F-4D97-AF65-F5344CB8AC3E}">
        <p14:creationId xmlns:p14="http://schemas.microsoft.com/office/powerpoint/2010/main" val="2048434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69B8D2-BE8E-4F6B-B2C5-FF2460B2F715}"/>
              </a:ext>
            </a:extLst>
          </p:cNvPr>
          <p:cNvSpPr>
            <a:spLocks noGrp="1"/>
          </p:cNvSpPr>
          <p:nvPr>
            <p:ph type="title"/>
          </p:nvPr>
        </p:nvSpPr>
        <p:spPr>
          <a:xfrm>
            <a:off x="1697392" y="374456"/>
            <a:ext cx="8958943" cy="1314385"/>
          </a:xfrm>
        </p:spPr>
        <p:txBody>
          <a:bodyPr>
            <a:normAutofit/>
          </a:bodyPr>
          <a:lstStyle/>
          <a:p>
            <a:pPr algn="ctr"/>
            <a:r>
              <a:rPr lang="en-NZ" sz="4800" b="1" u="sng" dirty="0">
                <a:solidFill>
                  <a:srgbClr val="FF0000"/>
                </a:solidFill>
              </a:rPr>
              <a:t>World Cargo Pacific “Tracking”</a:t>
            </a:r>
          </a:p>
        </p:txBody>
      </p:sp>
      <p:sp>
        <p:nvSpPr>
          <p:cNvPr id="3" name="Content Placeholder 2">
            <a:extLst>
              <a:ext uri="{FF2B5EF4-FFF2-40B4-BE49-F238E27FC236}">
                <a16:creationId xmlns:a16="http://schemas.microsoft.com/office/drawing/2014/main" xmlns="" id="{ED2CCB4E-BE3E-41D9-A069-E8B8382D59EB}"/>
              </a:ext>
            </a:extLst>
          </p:cNvPr>
          <p:cNvSpPr>
            <a:spLocks noGrp="1"/>
          </p:cNvSpPr>
          <p:nvPr>
            <p:ph idx="1"/>
          </p:nvPr>
        </p:nvSpPr>
        <p:spPr>
          <a:xfrm>
            <a:off x="3275044" y="1455576"/>
            <a:ext cx="5803641" cy="4879909"/>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lnSpcReduction="10000"/>
          </a:bodyPr>
          <a:lstStyle/>
          <a:p>
            <a:pPr marL="0" indent="0" algn="just">
              <a:buNone/>
            </a:pPr>
            <a:endParaRPr lang="en-NZ" sz="2400" dirty="0">
              <a:solidFill>
                <a:schemeClr val="bg1"/>
              </a:solidFill>
            </a:endParaRPr>
          </a:p>
          <a:p>
            <a:pPr marL="0" indent="0" algn="just">
              <a:buNone/>
            </a:pPr>
            <a:r>
              <a:rPr lang="en-NZ" sz="2400" dirty="0">
                <a:solidFill>
                  <a:schemeClr val="bg1"/>
                </a:solidFill>
              </a:rPr>
              <a:t>With WCP Tracking, our customers can be confident that their goods are in safe hands. </a:t>
            </a:r>
          </a:p>
          <a:p>
            <a:pPr marL="0" indent="0" algn="just">
              <a:buNone/>
            </a:pPr>
            <a:endParaRPr lang="en-NZ" sz="2400" dirty="0">
              <a:solidFill>
                <a:schemeClr val="bg1"/>
              </a:solidFill>
            </a:endParaRPr>
          </a:p>
          <a:p>
            <a:pPr marL="0" indent="0" algn="just">
              <a:buNone/>
            </a:pPr>
            <a:r>
              <a:rPr lang="en-NZ" sz="2400" dirty="0">
                <a:solidFill>
                  <a:schemeClr val="bg1"/>
                </a:solidFill>
              </a:rPr>
              <a:t>We provide to our customers with 24/7 access to tracking information through a feature-rich online portal.</a:t>
            </a:r>
          </a:p>
          <a:p>
            <a:pPr marL="0" indent="0" algn="just">
              <a:buNone/>
            </a:pPr>
            <a:endParaRPr lang="en-NZ" sz="2400" dirty="0">
              <a:solidFill>
                <a:schemeClr val="bg1"/>
              </a:solidFill>
            </a:endParaRPr>
          </a:p>
          <a:p>
            <a:pPr marL="0" indent="0" algn="just">
              <a:buNone/>
            </a:pPr>
            <a:r>
              <a:rPr lang="en-NZ" sz="2400" dirty="0">
                <a:solidFill>
                  <a:schemeClr val="bg1"/>
                </a:solidFill>
              </a:rPr>
              <a:t>Give our customers real-time visibility and you give them the peace of mind that their shipment is on target and on time. Offering web tracking as a powerful business driver has never been simpler.</a:t>
            </a:r>
            <a:endParaRPr lang="en-US" sz="2400" dirty="0">
              <a:solidFill>
                <a:schemeClr val="bg1"/>
              </a:solidFill>
            </a:endParaRPr>
          </a:p>
          <a:p>
            <a:pPr marL="0" indent="0">
              <a:buNone/>
            </a:pPr>
            <a:endParaRPr lang="en-NZ" dirty="0"/>
          </a:p>
        </p:txBody>
      </p:sp>
      <p:pic>
        <p:nvPicPr>
          <p:cNvPr id="5" name="Picture 4">
            <a:extLst>
              <a:ext uri="{FF2B5EF4-FFF2-40B4-BE49-F238E27FC236}">
                <a16:creationId xmlns:a16="http://schemas.microsoft.com/office/drawing/2014/main" xmlns="" id="{8A8989F2-8998-4EA5-99B2-DF1FECCBF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00191"/>
            <a:ext cx="2981097" cy="1057809"/>
          </a:xfrm>
          <a:prstGeom prst="rect">
            <a:avLst/>
          </a:prstGeom>
        </p:spPr>
      </p:pic>
      <p:sp>
        <p:nvSpPr>
          <p:cNvPr id="6" name="TextBox 5">
            <a:extLst>
              <a:ext uri="{FF2B5EF4-FFF2-40B4-BE49-F238E27FC236}">
                <a16:creationId xmlns:a16="http://schemas.microsoft.com/office/drawing/2014/main" xmlns="" id="{206D59A3-7CC4-4262-8724-857F357BA73C}"/>
              </a:ext>
            </a:extLst>
          </p:cNvPr>
          <p:cNvSpPr txBox="1"/>
          <p:nvPr/>
        </p:nvSpPr>
        <p:spPr>
          <a:xfrm>
            <a:off x="9887744" y="6581001"/>
            <a:ext cx="2304256" cy="553998"/>
          </a:xfrm>
          <a:prstGeom prst="rect">
            <a:avLst/>
          </a:prstGeom>
          <a:noFill/>
        </p:spPr>
        <p:txBody>
          <a:bodyPr wrap="square" rtlCol="0">
            <a:spAutoFit/>
          </a:bodyPr>
          <a:lstStyle/>
          <a:p>
            <a:pPr algn="ctr"/>
            <a:r>
              <a:rPr lang="en-NZ" sz="1000" b="1" dirty="0">
                <a:latin typeface="Arial" panose="020B0604020202020204" pitchFamily="34" charset="0"/>
                <a:cs typeface="Arial" panose="020B0604020202020204" pitchFamily="34" charset="0"/>
              </a:rPr>
              <a:t>www.worldcargopacific.com</a:t>
            </a:r>
          </a:p>
          <a:p>
            <a:endParaRPr lang="en-NZ" sz="2000" dirty="0">
              <a:solidFill>
                <a:schemeClr val="bg1"/>
              </a:solidFill>
            </a:endParaRPr>
          </a:p>
        </p:txBody>
      </p:sp>
    </p:spTree>
    <p:extLst>
      <p:ext uri="{BB962C8B-B14F-4D97-AF65-F5344CB8AC3E}">
        <p14:creationId xmlns:p14="http://schemas.microsoft.com/office/powerpoint/2010/main" val="1815523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xmlns="" id="{E63C5302-9E87-4298-A9D3-97A379D5F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67004"/>
            <a:ext cx="12192000" cy="1390996"/>
          </a:xfrm>
          <a:prstGeom prst="rect">
            <a:avLst/>
          </a:prstGeom>
        </p:spPr>
      </p:pic>
      <p:sp>
        <p:nvSpPr>
          <p:cNvPr id="2" name="Title 1">
            <a:extLst>
              <a:ext uri="{FF2B5EF4-FFF2-40B4-BE49-F238E27FC236}">
                <a16:creationId xmlns:a16="http://schemas.microsoft.com/office/drawing/2014/main" xmlns="" id="{60B4AFCD-2046-4157-85B5-3ABEC69AF88B}"/>
              </a:ext>
            </a:extLst>
          </p:cNvPr>
          <p:cNvSpPr>
            <a:spLocks noGrp="1"/>
          </p:cNvSpPr>
          <p:nvPr>
            <p:ph type="title"/>
          </p:nvPr>
        </p:nvSpPr>
        <p:spPr>
          <a:xfrm>
            <a:off x="838200" y="366547"/>
            <a:ext cx="10515600" cy="1325563"/>
          </a:xfrm>
          <a:noFill/>
        </p:spPr>
        <p:txBody>
          <a:bodyPr/>
          <a:lstStyle/>
          <a:p>
            <a:pPr algn="ctr"/>
            <a:r>
              <a:rPr lang="en-NZ" b="1" u="sng" dirty="0">
                <a:solidFill>
                  <a:srgbClr val="FF0000"/>
                </a:solidFill>
              </a:rPr>
              <a:t>Our Partnerships</a:t>
            </a:r>
          </a:p>
        </p:txBody>
      </p:sp>
      <p:pic>
        <p:nvPicPr>
          <p:cNvPr id="4" name="Picture 3">
            <a:extLst>
              <a:ext uri="{FF2B5EF4-FFF2-40B4-BE49-F238E27FC236}">
                <a16:creationId xmlns:a16="http://schemas.microsoft.com/office/drawing/2014/main" xmlns="" id="{15A5349D-1355-4D36-8DFB-9A27C2E94FDA}"/>
              </a:ext>
            </a:extLst>
          </p:cNvPr>
          <p:cNvPicPr>
            <a:picLocks noChangeAspect="1"/>
          </p:cNvPicPr>
          <p:nvPr/>
        </p:nvPicPr>
        <p:blipFill>
          <a:blip r:embed="rId4"/>
          <a:stretch>
            <a:fillRect/>
          </a:stretch>
        </p:blipFill>
        <p:spPr>
          <a:xfrm>
            <a:off x="3509660" y="2459998"/>
            <a:ext cx="1905000" cy="847725"/>
          </a:xfrm>
          <a:prstGeom prst="rect">
            <a:avLst/>
          </a:prstGeom>
        </p:spPr>
      </p:pic>
      <p:pic>
        <p:nvPicPr>
          <p:cNvPr id="5" name="Picture 4">
            <a:extLst>
              <a:ext uri="{FF2B5EF4-FFF2-40B4-BE49-F238E27FC236}">
                <a16:creationId xmlns:a16="http://schemas.microsoft.com/office/drawing/2014/main" xmlns="" id="{38619C76-BBF5-4285-AFD9-3F0297644266}"/>
              </a:ext>
            </a:extLst>
          </p:cNvPr>
          <p:cNvPicPr>
            <a:picLocks noChangeAspect="1"/>
          </p:cNvPicPr>
          <p:nvPr/>
        </p:nvPicPr>
        <p:blipFill>
          <a:blip r:embed="rId5"/>
          <a:stretch>
            <a:fillRect/>
          </a:stretch>
        </p:blipFill>
        <p:spPr>
          <a:xfrm>
            <a:off x="6283375" y="2459999"/>
            <a:ext cx="1905000" cy="847725"/>
          </a:xfrm>
          <a:prstGeom prst="rect">
            <a:avLst/>
          </a:prstGeom>
        </p:spPr>
      </p:pic>
      <p:pic>
        <p:nvPicPr>
          <p:cNvPr id="6" name="Picture 5">
            <a:extLst>
              <a:ext uri="{FF2B5EF4-FFF2-40B4-BE49-F238E27FC236}">
                <a16:creationId xmlns:a16="http://schemas.microsoft.com/office/drawing/2014/main" xmlns="" id="{46926125-E53C-49A9-9E46-F3051D3F1E4C}"/>
              </a:ext>
            </a:extLst>
          </p:cNvPr>
          <p:cNvPicPr>
            <a:picLocks noChangeAspect="1"/>
          </p:cNvPicPr>
          <p:nvPr/>
        </p:nvPicPr>
        <p:blipFill>
          <a:blip r:embed="rId6"/>
          <a:stretch>
            <a:fillRect/>
          </a:stretch>
        </p:blipFill>
        <p:spPr>
          <a:xfrm>
            <a:off x="9057090" y="2459998"/>
            <a:ext cx="1905000" cy="847725"/>
          </a:xfrm>
          <a:prstGeom prst="rect">
            <a:avLst/>
          </a:prstGeom>
        </p:spPr>
      </p:pic>
      <p:pic>
        <p:nvPicPr>
          <p:cNvPr id="7" name="Picture 6">
            <a:extLst>
              <a:ext uri="{FF2B5EF4-FFF2-40B4-BE49-F238E27FC236}">
                <a16:creationId xmlns:a16="http://schemas.microsoft.com/office/drawing/2014/main" xmlns="" id="{057E5656-74B7-40CA-8B4F-2F48664A2E86}"/>
              </a:ext>
            </a:extLst>
          </p:cNvPr>
          <p:cNvPicPr>
            <a:picLocks noChangeAspect="1"/>
          </p:cNvPicPr>
          <p:nvPr/>
        </p:nvPicPr>
        <p:blipFill>
          <a:blip r:embed="rId7"/>
          <a:stretch>
            <a:fillRect/>
          </a:stretch>
        </p:blipFill>
        <p:spPr>
          <a:xfrm>
            <a:off x="3509660" y="4075611"/>
            <a:ext cx="1905000" cy="847725"/>
          </a:xfrm>
          <a:prstGeom prst="rect">
            <a:avLst/>
          </a:prstGeom>
        </p:spPr>
      </p:pic>
      <p:pic>
        <p:nvPicPr>
          <p:cNvPr id="8" name="Picture 7">
            <a:extLst>
              <a:ext uri="{FF2B5EF4-FFF2-40B4-BE49-F238E27FC236}">
                <a16:creationId xmlns:a16="http://schemas.microsoft.com/office/drawing/2014/main" xmlns="" id="{18BEC962-621B-4334-AEF7-BCE8F5A08CB9}"/>
              </a:ext>
            </a:extLst>
          </p:cNvPr>
          <p:cNvPicPr>
            <a:picLocks noChangeAspect="1"/>
          </p:cNvPicPr>
          <p:nvPr/>
        </p:nvPicPr>
        <p:blipFill>
          <a:blip r:embed="rId8"/>
          <a:stretch>
            <a:fillRect/>
          </a:stretch>
        </p:blipFill>
        <p:spPr>
          <a:xfrm>
            <a:off x="6283375" y="4035419"/>
            <a:ext cx="1905000" cy="847725"/>
          </a:xfrm>
          <a:prstGeom prst="rect">
            <a:avLst/>
          </a:prstGeom>
        </p:spPr>
      </p:pic>
      <p:pic>
        <p:nvPicPr>
          <p:cNvPr id="9" name="Picture 8">
            <a:extLst>
              <a:ext uri="{FF2B5EF4-FFF2-40B4-BE49-F238E27FC236}">
                <a16:creationId xmlns:a16="http://schemas.microsoft.com/office/drawing/2014/main" xmlns="" id="{8253E88D-0C2B-4422-BD7B-F5CC5E201385}"/>
              </a:ext>
            </a:extLst>
          </p:cNvPr>
          <p:cNvPicPr>
            <a:picLocks noChangeAspect="1"/>
          </p:cNvPicPr>
          <p:nvPr/>
        </p:nvPicPr>
        <p:blipFill>
          <a:blip r:embed="rId9"/>
          <a:stretch>
            <a:fillRect/>
          </a:stretch>
        </p:blipFill>
        <p:spPr>
          <a:xfrm>
            <a:off x="9057090" y="4035419"/>
            <a:ext cx="1905000" cy="847725"/>
          </a:xfrm>
          <a:prstGeom prst="rect">
            <a:avLst/>
          </a:prstGeom>
        </p:spPr>
      </p:pic>
      <p:pic>
        <p:nvPicPr>
          <p:cNvPr id="10" name="Picture 9">
            <a:extLst>
              <a:ext uri="{FF2B5EF4-FFF2-40B4-BE49-F238E27FC236}">
                <a16:creationId xmlns:a16="http://schemas.microsoft.com/office/drawing/2014/main" xmlns="" id="{3172E357-44D8-4E3C-AAA6-38C6F2F07E9D}"/>
              </a:ext>
            </a:extLst>
          </p:cNvPr>
          <p:cNvPicPr>
            <a:picLocks noChangeAspect="1"/>
          </p:cNvPicPr>
          <p:nvPr/>
        </p:nvPicPr>
        <p:blipFill>
          <a:blip r:embed="rId10"/>
          <a:stretch>
            <a:fillRect/>
          </a:stretch>
        </p:blipFill>
        <p:spPr>
          <a:xfrm>
            <a:off x="586655" y="2439191"/>
            <a:ext cx="1905000" cy="847725"/>
          </a:xfrm>
          <a:prstGeom prst="rect">
            <a:avLst/>
          </a:prstGeom>
        </p:spPr>
      </p:pic>
      <p:pic>
        <p:nvPicPr>
          <p:cNvPr id="11" name="Picture 10">
            <a:extLst>
              <a:ext uri="{FF2B5EF4-FFF2-40B4-BE49-F238E27FC236}">
                <a16:creationId xmlns:a16="http://schemas.microsoft.com/office/drawing/2014/main" xmlns="" id="{BB20EF76-22C7-405E-AEB7-51E119F02B2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6655" y="4075611"/>
            <a:ext cx="1905000" cy="870645"/>
          </a:xfrm>
          <a:prstGeom prst="rect">
            <a:avLst/>
          </a:prstGeom>
        </p:spPr>
      </p:pic>
      <p:sp>
        <p:nvSpPr>
          <p:cNvPr id="12" name="TextBox 11">
            <a:extLst>
              <a:ext uri="{FF2B5EF4-FFF2-40B4-BE49-F238E27FC236}">
                <a16:creationId xmlns:a16="http://schemas.microsoft.com/office/drawing/2014/main" xmlns="" id="{1F8C7710-5DE4-4E2F-A4C2-0DEAE55E0B7D}"/>
              </a:ext>
            </a:extLst>
          </p:cNvPr>
          <p:cNvSpPr txBox="1"/>
          <p:nvPr/>
        </p:nvSpPr>
        <p:spPr>
          <a:xfrm>
            <a:off x="10079570" y="6581001"/>
            <a:ext cx="2304256" cy="553998"/>
          </a:xfrm>
          <a:prstGeom prst="rect">
            <a:avLst/>
          </a:prstGeom>
          <a:noFill/>
        </p:spPr>
        <p:txBody>
          <a:bodyPr wrap="square" rtlCol="0">
            <a:spAutoFit/>
          </a:bodyPr>
          <a:lstStyle/>
          <a:p>
            <a:pPr algn="ctr"/>
            <a:r>
              <a:rPr lang="en-NZ" sz="1000" b="1" dirty="0">
                <a:latin typeface="Arial" panose="020B0604020202020204" pitchFamily="34" charset="0"/>
                <a:cs typeface="Arial" panose="020B0604020202020204" pitchFamily="34" charset="0"/>
              </a:rPr>
              <a:t>www.worldcargopacific.com</a:t>
            </a:r>
          </a:p>
          <a:p>
            <a:endParaRPr lang="en-NZ" sz="2000" dirty="0"/>
          </a:p>
        </p:txBody>
      </p:sp>
      <p:pic>
        <p:nvPicPr>
          <p:cNvPr id="13" name="Picture 12">
            <a:extLst>
              <a:ext uri="{FF2B5EF4-FFF2-40B4-BE49-F238E27FC236}">
                <a16:creationId xmlns:a16="http://schemas.microsoft.com/office/drawing/2014/main" xmlns="" id="{6F83EFEF-82B9-4342-89A1-18D2D5E38C4A}"/>
              </a:ext>
            </a:extLst>
          </p:cNvPr>
          <p:cNvPicPr>
            <a:picLocks noChangeAspect="1"/>
          </p:cNvPicPr>
          <p:nvPr/>
        </p:nvPicPr>
        <p:blipFill>
          <a:blip r:embed="rId12"/>
          <a:stretch>
            <a:fillRect/>
          </a:stretch>
        </p:blipFill>
        <p:spPr>
          <a:xfrm>
            <a:off x="10193126" y="5984655"/>
            <a:ext cx="1677780" cy="596346"/>
          </a:xfrm>
          <a:prstGeom prst="rect">
            <a:avLst/>
          </a:prstGeom>
        </p:spPr>
      </p:pic>
      <p:pic>
        <p:nvPicPr>
          <p:cNvPr id="14" name="Graphic 13" descr="Handshake">
            <a:extLst>
              <a:ext uri="{FF2B5EF4-FFF2-40B4-BE49-F238E27FC236}">
                <a16:creationId xmlns:a16="http://schemas.microsoft.com/office/drawing/2014/main" xmlns="" id="{3DCCDCF5-BAB4-49FA-8DB4-D912B69EA0B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3041779" y="519130"/>
            <a:ext cx="1150776" cy="1150776"/>
          </a:xfrm>
          <a:prstGeom prst="rect">
            <a:avLst/>
          </a:prstGeom>
        </p:spPr>
      </p:pic>
      <p:sp>
        <p:nvSpPr>
          <p:cNvPr id="15" name="Flowchart: Connector 14">
            <a:extLst>
              <a:ext uri="{FF2B5EF4-FFF2-40B4-BE49-F238E27FC236}">
                <a16:creationId xmlns:a16="http://schemas.microsoft.com/office/drawing/2014/main" xmlns="" id="{8FAF63FF-F7BB-49C6-8C15-D6B4FD34636C}"/>
              </a:ext>
            </a:extLst>
          </p:cNvPr>
          <p:cNvSpPr/>
          <p:nvPr/>
        </p:nvSpPr>
        <p:spPr>
          <a:xfrm>
            <a:off x="3041779" y="496926"/>
            <a:ext cx="1150776" cy="1150776"/>
          </a:xfrm>
          <a:prstGeom prst="flowChartConnector">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3620402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TotalTime>
  <Words>490</Words>
  <Application>Microsoft Office PowerPoint</Application>
  <PresentationFormat>Widescreen</PresentationFormat>
  <Paragraphs>74</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Wingdings</vt:lpstr>
      <vt:lpstr>Office Theme</vt:lpstr>
      <vt:lpstr>PowerPoint Presentation</vt:lpstr>
      <vt:lpstr>PowerPoint Presentation</vt:lpstr>
      <vt:lpstr>Mission Statement</vt:lpstr>
      <vt:lpstr>Pacific Specialist</vt:lpstr>
      <vt:lpstr>Service Consolidation</vt:lpstr>
      <vt:lpstr>Service Sea Freight</vt:lpstr>
      <vt:lpstr>Transport Air Freight</vt:lpstr>
      <vt:lpstr>World Cargo Pacific “Tracking”</vt:lpstr>
      <vt:lpstr>Our Partnerships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Cargo Pacific</dc:title>
  <dc:creator>Jannike Laude</dc:creator>
  <cp:lastModifiedBy>Intern</cp:lastModifiedBy>
  <cp:revision>15</cp:revision>
  <dcterms:created xsi:type="dcterms:W3CDTF">2019-07-17T01:46:00Z</dcterms:created>
  <dcterms:modified xsi:type="dcterms:W3CDTF">2019-08-15T00:52:45Z</dcterms:modified>
</cp:coreProperties>
</file>